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739" r:id="rId2"/>
    <p:sldId id="340" r:id="rId3"/>
    <p:sldId id="470" r:id="rId4"/>
    <p:sldId id="549" r:id="rId5"/>
    <p:sldId id="427" r:id="rId6"/>
    <p:sldId id="395" r:id="rId7"/>
    <p:sldId id="752" r:id="rId8"/>
    <p:sldId id="777" r:id="rId9"/>
    <p:sldId id="766" r:id="rId10"/>
    <p:sldId id="768" r:id="rId11"/>
    <p:sldId id="808" r:id="rId12"/>
    <p:sldId id="790" r:id="rId13"/>
    <p:sldId id="809" r:id="rId14"/>
    <p:sldId id="772" r:id="rId15"/>
    <p:sldId id="811" r:id="rId16"/>
    <p:sldId id="812" r:id="rId17"/>
    <p:sldId id="813" r:id="rId18"/>
    <p:sldId id="773" r:id="rId19"/>
    <p:sldId id="779" r:id="rId20"/>
    <p:sldId id="792" r:id="rId21"/>
    <p:sldId id="793" r:id="rId22"/>
    <p:sldId id="794" r:id="rId23"/>
    <p:sldId id="814" r:id="rId24"/>
    <p:sldId id="780" r:id="rId25"/>
    <p:sldId id="783" r:id="rId26"/>
    <p:sldId id="776" r:id="rId27"/>
    <p:sldId id="784" r:id="rId28"/>
    <p:sldId id="796" r:id="rId29"/>
    <p:sldId id="800" r:id="rId30"/>
    <p:sldId id="804" r:id="rId31"/>
    <p:sldId id="805" r:id="rId32"/>
    <p:sldId id="806" r:id="rId33"/>
    <p:sldId id="807" r:id="rId34"/>
    <p:sldId id="358" r:id="rId35"/>
    <p:sldId id="314" r:id="rId36"/>
    <p:sldId id="672" r:id="rId37"/>
    <p:sldId id="674" r:id="rId38"/>
    <p:sldId id="256" r:id="rId39"/>
    <p:sldId id="302" r:id="rId40"/>
    <p:sldId id="785" r:id="rId41"/>
    <p:sldId id="753" r:id="rId42"/>
    <p:sldId id="754" r:id="rId43"/>
    <p:sldId id="758" r:id="rId44"/>
    <p:sldId id="757" r:id="rId45"/>
    <p:sldId id="759" r:id="rId46"/>
    <p:sldId id="786" r:id="rId47"/>
    <p:sldId id="760" r:id="rId48"/>
    <p:sldId id="761" r:id="rId49"/>
    <p:sldId id="762" r:id="rId50"/>
    <p:sldId id="763" r:id="rId51"/>
    <p:sldId id="764" r:id="rId52"/>
    <p:sldId id="765" r:id="rId53"/>
    <p:sldId id="787" r:id="rId54"/>
    <p:sldId id="815" r:id="rId55"/>
    <p:sldId id="797" r:id="rId56"/>
    <p:sldId id="798" r:id="rId57"/>
    <p:sldId id="799" r:id="rId58"/>
    <p:sldId id="801" r:id="rId59"/>
    <p:sldId id="802" r:id="rId60"/>
    <p:sldId id="803" r:id="rId6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75" d="100"/>
          <a:sy n="75" d="100"/>
        </p:scale>
        <p:origin x="77" y="360"/>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1T11:12:47.7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2</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27</a:t>
            </a:fld>
            <a:endParaRPr lang="en-US"/>
          </a:p>
        </p:txBody>
      </p:sp>
    </p:spTree>
    <p:extLst>
      <p:ext uri="{BB962C8B-B14F-4D97-AF65-F5344CB8AC3E}">
        <p14:creationId xmlns:p14="http://schemas.microsoft.com/office/powerpoint/2010/main" val="320486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32</a:t>
            </a:fld>
            <a:endParaRPr lang="en-US"/>
          </a:p>
        </p:txBody>
      </p:sp>
    </p:spTree>
    <p:extLst>
      <p:ext uri="{BB962C8B-B14F-4D97-AF65-F5344CB8AC3E}">
        <p14:creationId xmlns:p14="http://schemas.microsoft.com/office/powerpoint/2010/main" val="285618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33</a:t>
            </a:fld>
            <a:endParaRPr lang="en-US"/>
          </a:p>
        </p:txBody>
      </p:sp>
    </p:spTree>
    <p:extLst>
      <p:ext uri="{BB962C8B-B14F-4D97-AF65-F5344CB8AC3E}">
        <p14:creationId xmlns:p14="http://schemas.microsoft.com/office/powerpoint/2010/main" val="123676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54</a:t>
            </a:fld>
            <a:endParaRPr lang="en-US"/>
          </a:p>
        </p:txBody>
      </p:sp>
    </p:spTree>
    <p:extLst>
      <p:ext uri="{BB962C8B-B14F-4D97-AF65-F5344CB8AC3E}">
        <p14:creationId xmlns:p14="http://schemas.microsoft.com/office/powerpoint/2010/main" val="220450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6/24/2022</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dirty="0">
                <a:solidFill>
                  <a:schemeClr val="tx1">
                    <a:lumMod val="60000"/>
                    <a:lumOff val="40000"/>
                  </a:schemeClr>
                </a:solidFill>
                <a:effectLst/>
                <a:latin typeface="Calibri" panose="020F0502020204030204" pitchFamily="34" charset="0"/>
              </a:rPr>
              <a:t>Copyright ©2020 by </a:t>
            </a:r>
            <a:r>
              <a:rPr lang="en-US" sz="900" b="1" i="0" u="none" strike="noStrike" dirty="0" err="1">
                <a:solidFill>
                  <a:schemeClr val="tx1">
                    <a:lumMod val="60000"/>
                    <a:lumOff val="40000"/>
                  </a:schemeClr>
                </a:solidFill>
                <a:effectLst/>
                <a:latin typeface="Calibri" panose="020F0502020204030204" pitchFamily="34" charset="0"/>
              </a:rPr>
              <a:t>Viettel</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Data Governance</a:t>
            </a:r>
            <a:r>
              <a:rPr lang="en-US" sz="900" b="1" i="0" u="none" strike="noStrike" baseline="0" dirty="0">
                <a:solidFill>
                  <a:schemeClr val="tx1">
                    <a:lumMod val="60000"/>
                    <a:lumOff val="40000"/>
                  </a:schemeClr>
                </a:solidFill>
                <a:effectLst/>
                <a:latin typeface="Calibri" panose="020F0502020204030204" pitchFamily="34" charset="0"/>
              </a:rPr>
              <a:t> Department</a:t>
            </a:r>
            <a:r>
              <a:rPr lang="en-US" sz="900" b="0" i="0" u="none" strike="noStrike" dirty="0">
                <a:solidFill>
                  <a:schemeClr val="tx1">
                    <a:lumMod val="60000"/>
                    <a:lumOff val="40000"/>
                  </a:schemeClr>
                </a:solidFill>
                <a:effectLst/>
                <a:latin typeface="Calibri" panose="020F0502020204030204" pitchFamily="34" charset="0"/>
              </a:rPr>
              <a:t> </a:t>
            </a: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dirty="0" err="1">
                <a:solidFill>
                  <a:schemeClr val="tx1">
                    <a:lumMod val="60000"/>
                    <a:lumOff val="40000"/>
                  </a:schemeClr>
                </a:solidFill>
                <a:effectLst/>
                <a:latin typeface="Calibri" panose="020F0502020204030204" pitchFamily="34" charset="0"/>
              </a:rPr>
              <a:t>quyền</a:t>
            </a:r>
            <a:r>
              <a:rPr lang="en-US" sz="900" b="0" i="0" u="none" strike="noStrike" dirty="0">
                <a:solidFill>
                  <a:schemeClr val="tx1">
                    <a:lumMod val="60000"/>
                    <a:lumOff val="40000"/>
                  </a:schemeClr>
                </a:solidFill>
                <a:effectLst/>
                <a:latin typeface="Calibri" panose="020F0502020204030204" pitchFamily="34" charset="0"/>
              </a:rPr>
              <a:t> ©2021 </a:t>
            </a:r>
            <a:r>
              <a:rPr lang="en-US" sz="900" b="0" i="0" u="none" strike="noStrike" dirty="0" err="1">
                <a:solidFill>
                  <a:schemeClr val="tx1">
                    <a:lumMod val="60000"/>
                    <a:lumOff val="40000"/>
                  </a:schemeClr>
                </a:solidFill>
                <a:effectLst/>
                <a:latin typeface="Calibri" panose="020F0502020204030204" pitchFamily="34" charset="0"/>
              </a:rPr>
              <a:t>bởi</a:t>
            </a:r>
            <a:r>
              <a:rPr lang="en-US" sz="900" b="0" i="0" u="none" strike="noStrike"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Ban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Quản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trị</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dữ</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liệu</a:t>
            </a:r>
            <a:r>
              <a:rPr lang="en-US" sz="900" b="1" i="0" u="none" strike="noStrike" baseline="0" dirty="0">
                <a:solidFill>
                  <a:schemeClr val="tx1">
                    <a:lumMod val="60000"/>
                    <a:lumOff val="40000"/>
                  </a:schemeClr>
                </a:solidFill>
                <a:effectLst/>
                <a:latin typeface="Calibri" panose="020F0502020204030204" pitchFamily="34" charset="0"/>
              </a:rPr>
              <a:t> 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6" r:id="rId28"/>
    <p:sldLayoutId id="2147483837" r:id="rId29"/>
    <p:sldLayoutId id="2147483841" r:id="rId30"/>
    <p:sldLayoutId id="2147483842" r:id="rId31"/>
    <p:sldLayoutId id="2147483923" r:id="rId32"/>
    <p:sldLayoutId id="2147483845" r:id="rId33"/>
    <p:sldLayoutId id="2147483846" r:id="rId34"/>
    <p:sldLayoutId id="2147483870" r:id="rId35"/>
    <p:sldLayoutId id="2147483924" r:id="rId36"/>
    <p:sldLayoutId id="2147483884" r:id="rId37"/>
    <p:sldLayoutId id="2147483886" r:id="rId38"/>
    <p:sldLayoutId id="2147483892" r:id="rId39"/>
    <p:sldLayoutId id="2147483894" r:id="rId40"/>
    <p:sldLayoutId id="2147483898" r:id="rId41"/>
    <p:sldLayoutId id="2147483899" r:id="rId42"/>
    <p:sldLayoutId id="2147483901" r:id="rId43"/>
    <p:sldLayoutId id="2147483904" r:id="rId44"/>
    <p:sldLayoutId id="2147483906" r:id="rId45"/>
    <p:sldLayoutId id="2147483907" r:id="rId46"/>
    <p:sldLayoutId id="2147483908" r:id="rId47"/>
    <p:sldLayoutId id="2147483917" r:id="rId48"/>
    <p:sldLayoutId id="2147483918" r:id="rId49"/>
    <p:sldLayoutId id="2147483919" r:id="rId50"/>
    <p:sldLayoutId id="2147483920" r:id="rId5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3898805" y="5223084"/>
            <a:ext cx="4002656" cy="1026545"/>
          </a:xfrm>
        </p:spPr>
        <p:txBody>
          <a:bodyPr>
            <a:normAutofit/>
          </a:bodyPr>
          <a:lstStyle/>
          <a:p>
            <a:pPr lvl="1"/>
            <a:r>
              <a:rPr lang="en-US" sz="1600" b="1" dirty="0">
                <a:latin typeface="Times New Roman" panose="02020603050405020304" pitchFamily="18" charset="0"/>
                <a:cs typeface="Times New Roman" panose="02020603050405020304" pitchFamily="18" charset="0"/>
              </a:rPr>
              <a:t>LÊ PHƯỚC CƯỜNG</a:t>
            </a:r>
          </a:p>
          <a:p>
            <a:pPr lvl="1"/>
            <a:endParaRPr lang="en-US" sz="1600" b="1" dirty="0">
              <a:latin typeface="Times New Roman" panose="02020603050405020304" pitchFamily="18" charset="0"/>
              <a:cs typeface="Times New Roman" panose="02020603050405020304" pitchFamily="18" charset="0"/>
            </a:endParaRPr>
          </a:p>
          <a:p>
            <a:pPr lvl="1"/>
            <a:r>
              <a:rPr lang="en-US" sz="1600" b="1" dirty="0">
                <a:latin typeface="Times New Roman" panose="02020603050405020304" pitchFamily="18" charset="0"/>
                <a:cs typeface="Times New Roman" panose="02020603050405020304" pitchFamily="18" charset="0"/>
              </a:rPr>
              <a:t>Mentor: ỨNG KIM PHƯỢNG</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571409" y="2099820"/>
            <a:ext cx="11049181" cy="2317831"/>
          </a:xfrm>
        </p:spPr>
        <p:txBody>
          <a:bodyPr/>
          <a:lstStyle/>
          <a:p>
            <a:r>
              <a:rPr lang="en-US" sz="4400">
                <a:latin typeface="Times New Roman" panose="02020603050405020304" pitchFamily="18" charset="0"/>
                <a:cs typeface="Times New Roman" panose="02020603050405020304" pitchFamily="18" charset="0"/>
              </a:rPr>
              <a:t>PHÂN TÍCH VÀ DỰ ĐOÁN KHẢ NĂNG RỜI BỎ DỊCH VỤ VIỄN THÔNG CỦA KHÁCH HÀNG</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2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81851036-C711-C030-2ACA-A1DA53E6C833}"/>
              </a:ext>
            </a:extLst>
          </p:cNvPr>
          <p:cNvSpPr txBox="1"/>
          <p:nvPr/>
        </p:nvSpPr>
        <p:spPr>
          <a:xfrm>
            <a:off x="707400" y="986466"/>
            <a:ext cx="7984672" cy="400110"/>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Thêm trường dữ liệu mới</a:t>
            </a:r>
          </a:p>
        </p:txBody>
      </p:sp>
      <p:sp>
        <p:nvSpPr>
          <p:cNvPr id="12" name="Text Placeholder 14">
            <a:extLst>
              <a:ext uri="{FF2B5EF4-FFF2-40B4-BE49-F238E27FC236}">
                <a16:creationId xmlns:a16="http://schemas.microsoft.com/office/drawing/2014/main" id="{3C2E4B78-1480-7F39-C37C-D089620D5534}"/>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5. Tiền xử lý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08A8CCB-167D-538F-0939-15EBB8A53777}"/>
              </a:ext>
            </a:extLst>
          </p:cNvPr>
          <p:cNvPicPr>
            <a:picLocks noChangeAspect="1"/>
          </p:cNvPicPr>
          <p:nvPr/>
        </p:nvPicPr>
        <p:blipFill>
          <a:blip r:embed="rId2"/>
          <a:stretch>
            <a:fillRect/>
          </a:stretch>
        </p:blipFill>
        <p:spPr>
          <a:xfrm>
            <a:off x="785549" y="1679995"/>
            <a:ext cx="3627434" cy="3901778"/>
          </a:xfrm>
          <a:prstGeom prst="rect">
            <a:avLst/>
          </a:prstGeom>
        </p:spPr>
      </p:pic>
      <p:sp>
        <p:nvSpPr>
          <p:cNvPr id="4" name="TextBox 3">
            <a:extLst>
              <a:ext uri="{FF2B5EF4-FFF2-40B4-BE49-F238E27FC236}">
                <a16:creationId xmlns:a16="http://schemas.microsoft.com/office/drawing/2014/main" id="{548F20D3-2BB9-7918-F010-D35A8060F4BD}"/>
              </a:ext>
            </a:extLst>
          </p:cNvPr>
          <p:cNvSpPr txBox="1"/>
          <p:nvPr/>
        </p:nvSpPr>
        <p:spPr>
          <a:xfrm>
            <a:off x="5138275" y="1708123"/>
            <a:ext cx="5909095" cy="193899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Vì có sự chênh lệch rõ ràng đối với tỉ lệ rời bỏ dịch vụ giữa nhóm người đăng kí dưới 24 tháng và nhóm người đăng kí trên 24 tháng</a:t>
            </a:r>
          </a:p>
          <a:p>
            <a:r>
              <a:rPr lang="en-US" sz="2000">
                <a:latin typeface="Times New Roman" panose="02020603050405020304" pitchFamily="18" charset="0"/>
                <a:cs typeface="Times New Roman" panose="02020603050405020304" pitchFamily="18" charset="0"/>
              </a:rPr>
              <a:t>-&gt; Chúng ta sẽ tạo ra trường dữ liệu </a:t>
            </a:r>
            <a:r>
              <a:rPr lang="en-US" sz="2000">
                <a:solidFill>
                  <a:srgbClr val="FF0000"/>
                </a:solidFill>
                <a:latin typeface="Times New Roman" panose="02020603050405020304" pitchFamily="18" charset="0"/>
                <a:cs typeface="Times New Roman" panose="02020603050405020304" pitchFamily="18" charset="0"/>
              </a:rPr>
              <a:t>LoyalCustomer</a:t>
            </a:r>
            <a:r>
              <a:rPr lang="en-US" sz="2000">
                <a:latin typeface="Times New Roman" panose="02020603050405020304" pitchFamily="18" charset="0"/>
                <a:cs typeface="Times New Roman" panose="02020603050405020304" pitchFamily="18" charset="0"/>
              </a:rPr>
              <a:t> với ‘Yes’ cho những khách hàng đăng kí dịch vụ trên 24 tháng và ‘No’ cho nhóm khách hàng ngược lại</a:t>
            </a:r>
          </a:p>
        </p:txBody>
      </p:sp>
      <p:sp>
        <p:nvSpPr>
          <p:cNvPr id="16" name="TextBox 15">
            <a:extLst>
              <a:ext uri="{FF2B5EF4-FFF2-40B4-BE49-F238E27FC236}">
                <a16:creationId xmlns:a16="http://schemas.microsoft.com/office/drawing/2014/main" id="{24CE637A-996F-E203-5B55-5F68A2FBD424}"/>
              </a:ext>
            </a:extLst>
          </p:cNvPr>
          <p:cNvSpPr txBox="1"/>
          <p:nvPr/>
        </p:nvSpPr>
        <p:spPr>
          <a:xfrm>
            <a:off x="5138275" y="3968662"/>
            <a:ext cx="5909095"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Trường dữ liệu </a:t>
            </a:r>
            <a:r>
              <a:rPr lang="en-US" sz="2000">
                <a:solidFill>
                  <a:srgbClr val="FF0000"/>
                </a:solidFill>
                <a:latin typeface="Times New Roman" panose="02020603050405020304" pitchFamily="18" charset="0"/>
                <a:cs typeface="Times New Roman" panose="02020603050405020304" pitchFamily="18" charset="0"/>
              </a:rPr>
              <a:t>NumOfService</a:t>
            </a:r>
            <a:r>
              <a:rPr lang="en-US" sz="2000">
                <a:latin typeface="Times New Roman" panose="02020603050405020304" pitchFamily="18" charset="0"/>
                <a:cs typeface="Times New Roman" panose="02020603050405020304" pitchFamily="18" charset="0"/>
              </a:rPr>
              <a:t> sẽ là tổng số dịch vụ tùy chọn mà một khách hàng có thể đăng kí được. Đây sẽ là tổng giữa 10 trường dữ liệu kể trên</a:t>
            </a:r>
          </a:p>
        </p:txBody>
      </p:sp>
    </p:spTree>
    <p:extLst>
      <p:ext uri="{BB962C8B-B14F-4D97-AF65-F5344CB8AC3E}">
        <p14:creationId xmlns:p14="http://schemas.microsoft.com/office/powerpoint/2010/main" val="35609108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3C2E4B78-1480-7F39-C37C-D089620D5534}"/>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5. Tiền xử lý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C845832-E8C7-99AF-ED9E-7ACECBF247DB}"/>
              </a:ext>
            </a:extLst>
          </p:cNvPr>
          <p:cNvPicPr>
            <a:picLocks noChangeAspect="1"/>
          </p:cNvPicPr>
          <p:nvPr/>
        </p:nvPicPr>
        <p:blipFill>
          <a:blip r:embed="rId2"/>
          <a:stretch>
            <a:fillRect/>
          </a:stretch>
        </p:blipFill>
        <p:spPr>
          <a:xfrm>
            <a:off x="286773" y="1954980"/>
            <a:ext cx="6334432" cy="3324386"/>
          </a:xfrm>
          <a:prstGeom prst="rect">
            <a:avLst/>
          </a:prstGeom>
        </p:spPr>
      </p:pic>
      <p:sp>
        <p:nvSpPr>
          <p:cNvPr id="6" name="TextBox 5">
            <a:extLst>
              <a:ext uri="{FF2B5EF4-FFF2-40B4-BE49-F238E27FC236}">
                <a16:creationId xmlns:a16="http://schemas.microsoft.com/office/drawing/2014/main" id="{74AA4777-0F73-8C8E-3DBB-476F3DD0E86B}"/>
              </a:ext>
            </a:extLst>
          </p:cNvPr>
          <p:cNvSpPr txBox="1"/>
          <p:nvPr/>
        </p:nvSpPr>
        <p:spPr>
          <a:xfrm>
            <a:off x="6621205" y="2588435"/>
            <a:ext cx="4761752" cy="1569660"/>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-&gt; One-hot encoding -&gt; Loại bỏ những trường dữ liệu có độ tương quan tuyệt đối với nhau</a:t>
            </a:r>
          </a:p>
        </p:txBody>
      </p:sp>
      <p:sp>
        <p:nvSpPr>
          <p:cNvPr id="13" name="TextBox 12">
            <a:extLst>
              <a:ext uri="{FF2B5EF4-FFF2-40B4-BE49-F238E27FC236}">
                <a16:creationId xmlns:a16="http://schemas.microsoft.com/office/drawing/2014/main" id="{BC750B80-B2E8-E744-C396-F7F1079CAE0A}"/>
              </a:ext>
            </a:extLst>
          </p:cNvPr>
          <p:cNvSpPr txBox="1"/>
          <p:nvPr/>
        </p:nvSpPr>
        <p:spPr>
          <a:xfrm>
            <a:off x="6621205" y="4173374"/>
            <a:ext cx="4537465" cy="1200329"/>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-&gt; MinMaxScaler để đưa giá trị về khoảng [0;1]</a:t>
            </a:r>
          </a:p>
        </p:txBody>
      </p:sp>
    </p:spTree>
    <p:extLst>
      <p:ext uri="{BB962C8B-B14F-4D97-AF65-F5344CB8AC3E}">
        <p14:creationId xmlns:p14="http://schemas.microsoft.com/office/powerpoint/2010/main" val="24394952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267417" y="324947"/>
            <a:ext cx="8626416"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Tìm hiểu sự tương quan giữa những trường dữ liệu</a:t>
            </a:r>
          </a:p>
        </p:txBody>
      </p:sp>
      <p:pic>
        <p:nvPicPr>
          <p:cNvPr id="4" name="Picture 3">
            <a:extLst>
              <a:ext uri="{FF2B5EF4-FFF2-40B4-BE49-F238E27FC236}">
                <a16:creationId xmlns:a16="http://schemas.microsoft.com/office/drawing/2014/main" id="{DEFF1FAA-D167-7F4A-3BE7-CF9D8705FDA3}"/>
              </a:ext>
            </a:extLst>
          </p:cNvPr>
          <p:cNvPicPr>
            <a:picLocks noChangeAspect="1"/>
          </p:cNvPicPr>
          <p:nvPr/>
        </p:nvPicPr>
        <p:blipFill>
          <a:blip r:embed="rId2"/>
          <a:stretch>
            <a:fillRect/>
          </a:stretch>
        </p:blipFill>
        <p:spPr>
          <a:xfrm>
            <a:off x="1507264" y="1542918"/>
            <a:ext cx="2304039" cy="5190510"/>
          </a:xfrm>
          <a:prstGeom prst="rect">
            <a:avLst/>
          </a:prstGeom>
        </p:spPr>
      </p:pic>
      <p:pic>
        <p:nvPicPr>
          <p:cNvPr id="7" name="Picture 6">
            <a:extLst>
              <a:ext uri="{FF2B5EF4-FFF2-40B4-BE49-F238E27FC236}">
                <a16:creationId xmlns:a16="http://schemas.microsoft.com/office/drawing/2014/main" id="{751863C0-08BF-C3D9-BFD9-7A4B7EF039DF}"/>
              </a:ext>
            </a:extLst>
          </p:cNvPr>
          <p:cNvPicPr>
            <a:picLocks noChangeAspect="1"/>
          </p:cNvPicPr>
          <p:nvPr/>
        </p:nvPicPr>
        <p:blipFill>
          <a:blip r:embed="rId3"/>
          <a:stretch>
            <a:fillRect/>
          </a:stretch>
        </p:blipFill>
        <p:spPr>
          <a:xfrm>
            <a:off x="7466032" y="1457960"/>
            <a:ext cx="1348857" cy="1112616"/>
          </a:xfrm>
          <a:prstGeom prst="rect">
            <a:avLst/>
          </a:prstGeom>
        </p:spPr>
      </p:pic>
      <p:sp>
        <p:nvSpPr>
          <p:cNvPr id="8" name="TextBox 7">
            <a:extLst>
              <a:ext uri="{FF2B5EF4-FFF2-40B4-BE49-F238E27FC236}">
                <a16:creationId xmlns:a16="http://schemas.microsoft.com/office/drawing/2014/main" id="{30BA316D-85E3-01B4-FA8A-ABBA60CE4681}"/>
              </a:ext>
            </a:extLst>
          </p:cNvPr>
          <p:cNvSpPr txBox="1"/>
          <p:nvPr/>
        </p:nvSpPr>
        <p:spPr>
          <a:xfrm>
            <a:off x="626853" y="1119406"/>
            <a:ext cx="4290204"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dữ liệu phân loại và trường mục tiêu</a:t>
            </a:r>
          </a:p>
        </p:txBody>
      </p:sp>
      <p:sp>
        <p:nvSpPr>
          <p:cNvPr id="9" name="TextBox 8">
            <a:extLst>
              <a:ext uri="{FF2B5EF4-FFF2-40B4-BE49-F238E27FC236}">
                <a16:creationId xmlns:a16="http://schemas.microsoft.com/office/drawing/2014/main" id="{414A5CD5-D614-1110-D273-CA908E8AD05B}"/>
              </a:ext>
            </a:extLst>
          </p:cNvPr>
          <p:cNvSpPr txBox="1"/>
          <p:nvPr/>
        </p:nvSpPr>
        <p:spPr>
          <a:xfrm>
            <a:off x="6395049" y="1119406"/>
            <a:ext cx="3677729"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dữ liệu số và trường mục tiêu</a:t>
            </a:r>
          </a:p>
        </p:txBody>
      </p:sp>
      <p:sp>
        <p:nvSpPr>
          <p:cNvPr id="10" name="TextBox 9">
            <a:extLst>
              <a:ext uri="{FF2B5EF4-FFF2-40B4-BE49-F238E27FC236}">
                <a16:creationId xmlns:a16="http://schemas.microsoft.com/office/drawing/2014/main" id="{BAF09786-0A42-9A5E-C81A-B0BCE6C3615F}"/>
              </a:ext>
            </a:extLst>
          </p:cNvPr>
          <p:cNvSpPr txBox="1"/>
          <p:nvPr/>
        </p:nvSpPr>
        <p:spPr>
          <a:xfrm>
            <a:off x="5329817" y="3256471"/>
            <a:ext cx="5944907"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Bằng những phương pháp thống kê, chúng ta có thể kết luận rằng những trường dữ liệu như </a:t>
            </a:r>
            <a:r>
              <a:rPr lang="en-US">
                <a:solidFill>
                  <a:schemeClr val="accent1"/>
                </a:solidFill>
                <a:latin typeface="Times New Roman" panose="02020603050405020304" pitchFamily="18" charset="0"/>
                <a:cs typeface="Times New Roman" panose="02020603050405020304" pitchFamily="18" charset="0"/>
              </a:rPr>
              <a:t>gender_Male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MultipleLines_No phone service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PhoneServices_Yes</a:t>
            </a:r>
            <a:r>
              <a:rPr lang="en-US">
                <a:latin typeface="Times New Roman" panose="02020603050405020304" pitchFamily="18" charset="0"/>
                <a:cs typeface="Times New Roman" panose="02020603050405020304" pitchFamily="18" charset="0"/>
              </a:rPr>
              <a:t> và </a:t>
            </a:r>
            <a:r>
              <a:rPr lang="en-US">
                <a:solidFill>
                  <a:schemeClr val="accent1"/>
                </a:solidFill>
                <a:latin typeface="Times New Roman" panose="02020603050405020304" pitchFamily="18" charset="0"/>
                <a:cs typeface="Times New Roman" panose="02020603050405020304" pitchFamily="18" charset="0"/>
              </a:rPr>
              <a:t>Num of Services</a:t>
            </a:r>
            <a:r>
              <a:rPr lang="en-US">
                <a:latin typeface="Times New Roman" panose="02020603050405020304" pitchFamily="18" charset="0"/>
                <a:cs typeface="Times New Roman" panose="02020603050405020304" pitchFamily="18" charset="0"/>
              </a:rPr>
              <a:t> không ảnh hưởng đến trường mục tiêu </a:t>
            </a:r>
            <a:r>
              <a:rPr lang="en-US">
                <a:solidFill>
                  <a:schemeClr val="accent1"/>
                </a:solidFill>
                <a:latin typeface="Times New Roman" panose="02020603050405020304" pitchFamily="18" charset="0"/>
                <a:cs typeface="Times New Roman" panose="02020603050405020304" pitchFamily="18" charset="0"/>
              </a:rPr>
              <a:t>Churn</a:t>
            </a:r>
          </a:p>
          <a:p>
            <a:r>
              <a:rPr lang="en-US">
                <a:latin typeface="Times New Roman" panose="02020603050405020304" pitchFamily="18" charset="0"/>
                <a:cs typeface="Times New Roman" panose="02020603050405020304" pitchFamily="18" charset="0"/>
              </a:rPr>
              <a:t>-    Nhưng thay vì drop những trường dữ liệu này, chúng ta sẽ giữ lại vì đây là một bộ dữ liệu nhỏ và cũng vì cách chúng ta chọn mô hình trong phần sau này</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89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267417" y="324947"/>
            <a:ext cx="8626416"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Phân chia tập dữ liệu thành tập huấn luyện và tập kiểm tra</a:t>
            </a:r>
          </a:p>
        </p:txBody>
      </p:sp>
      <p:pic>
        <p:nvPicPr>
          <p:cNvPr id="3" name="Picture 2">
            <a:extLst>
              <a:ext uri="{FF2B5EF4-FFF2-40B4-BE49-F238E27FC236}">
                <a16:creationId xmlns:a16="http://schemas.microsoft.com/office/drawing/2014/main" id="{061A024C-8FE5-5ACC-2138-696E278E22EB}"/>
              </a:ext>
            </a:extLst>
          </p:cNvPr>
          <p:cNvPicPr>
            <a:picLocks noChangeAspect="1"/>
          </p:cNvPicPr>
          <p:nvPr/>
        </p:nvPicPr>
        <p:blipFill>
          <a:blip r:embed="rId2"/>
          <a:stretch>
            <a:fillRect/>
          </a:stretch>
        </p:blipFill>
        <p:spPr>
          <a:xfrm>
            <a:off x="2691210" y="1362217"/>
            <a:ext cx="6362509" cy="1467246"/>
          </a:xfrm>
          <a:prstGeom prst="rect">
            <a:avLst/>
          </a:prstGeom>
        </p:spPr>
      </p:pic>
      <p:sp>
        <p:nvSpPr>
          <p:cNvPr id="5" name="TextBox 4">
            <a:extLst>
              <a:ext uri="{FF2B5EF4-FFF2-40B4-BE49-F238E27FC236}">
                <a16:creationId xmlns:a16="http://schemas.microsoft.com/office/drawing/2014/main" id="{52B42884-56F1-F086-2DB4-6C8650BE74CF}"/>
              </a:ext>
            </a:extLst>
          </p:cNvPr>
          <p:cNvSpPr txBox="1"/>
          <p:nvPr/>
        </p:nvSpPr>
        <p:spPr>
          <a:xfrm>
            <a:off x="1897581" y="3405068"/>
            <a:ext cx="5745192" cy="1323439"/>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Với bộ huấn luyện gồm 5634 khách hàng, chúng ta sẽ có 4139 khách hàng ở lại với dịch vụ và 1495 khách hàng rời bỏ dịch vụ (chiếm 26.54%).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11D069E-289C-8DB7-D026-752BD8827D1F}"/>
              </a:ext>
            </a:extLst>
          </p:cNvPr>
          <p:cNvSpPr txBox="1"/>
          <p:nvPr/>
        </p:nvSpPr>
        <p:spPr>
          <a:xfrm>
            <a:off x="1897581" y="4728415"/>
            <a:ext cx="5745192" cy="1292662"/>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Với bộ kiểm tra gồm 1409 khách hàng, chúng ta sẽ có 1035 khách hàng ở lại với dịch vụ và 374 khách hàng rời bỏ dịch vụ (chiếm 26.54%).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5120597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D664D-DD22-8A1F-4848-862AEA2E153B}"/>
              </a:ext>
            </a:extLst>
          </p:cNvPr>
          <p:cNvPicPr>
            <a:picLocks noChangeAspect="1"/>
          </p:cNvPicPr>
          <p:nvPr/>
        </p:nvPicPr>
        <p:blipFill>
          <a:blip r:embed="rId2"/>
          <a:stretch>
            <a:fillRect/>
          </a:stretch>
        </p:blipFill>
        <p:spPr>
          <a:xfrm>
            <a:off x="493903" y="1184951"/>
            <a:ext cx="7346306" cy="5513201"/>
          </a:xfrm>
          <a:prstGeom prst="rect">
            <a:avLst/>
          </a:prstGeom>
        </p:spPr>
      </p:pic>
      <p:sp>
        <p:nvSpPr>
          <p:cNvPr id="6" name="TextBox 5">
            <a:extLst>
              <a:ext uri="{FF2B5EF4-FFF2-40B4-BE49-F238E27FC236}">
                <a16:creationId xmlns:a16="http://schemas.microsoft.com/office/drawing/2014/main" id="{616FC6A0-8E6F-B056-076B-020951B6E430}"/>
              </a:ext>
            </a:extLst>
          </p:cNvPr>
          <p:cNvSpPr txBox="1"/>
          <p:nvPr/>
        </p:nvSpPr>
        <p:spPr>
          <a:xfrm>
            <a:off x="7683913" y="2471468"/>
            <a:ext cx="3806472" cy="1200329"/>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Đây là một bộ dữ liệu bị mất cân bằng với 26.54% class 1 và 73.46% class 0</a:t>
            </a:r>
          </a:p>
        </p:txBody>
      </p:sp>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61014208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D664D-DD22-8A1F-4848-862AEA2E153B}"/>
              </a:ext>
            </a:extLst>
          </p:cNvPr>
          <p:cNvPicPr>
            <a:picLocks noChangeAspect="1"/>
          </p:cNvPicPr>
          <p:nvPr/>
        </p:nvPicPr>
        <p:blipFill>
          <a:blip r:embed="rId2"/>
          <a:stretch>
            <a:fillRect/>
          </a:stretch>
        </p:blipFill>
        <p:spPr>
          <a:xfrm>
            <a:off x="6377118" y="406873"/>
            <a:ext cx="3155071" cy="2367795"/>
          </a:xfrm>
          <a:prstGeom prst="rect">
            <a:avLst/>
          </a:prstGeom>
        </p:spPr>
      </p:pic>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95CD737-6810-FC3A-FAAD-280D6E21A8F1}"/>
              </a:ext>
            </a:extLst>
          </p:cNvPr>
          <p:cNvSpPr txBox="1"/>
          <p:nvPr/>
        </p:nvSpPr>
        <p:spPr>
          <a:xfrm>
            <a:off x="920355" y="3036870"/>
            <a:ext cx="3020786" cy="1938992"/>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Down-sampling</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Up-sampling</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Class-weight</a:t>
            </a:r>
          </a:p>
        </p:txBody>
      </p:sp>
      <p:sp>
        <p:nvSpPr>
          <p:cNvPr id="10" name="TextBox 9">
            <a:extLst>
              <a:ext uri="{FF2B5EF4-FFF2-40B4-BE49-F238E27FC236}">
                <a16:creationId xmlns:a16="http://schemas.microsoft.com/office/drawing/2014/main" id="{E9B1916D-6D1E-CD48-73DD-401180A7A7B1}"/>
              </a:ext>
            </a:extLst>
          </p:cNvPr>
          <p:cNvSpPr txBox="1"/>
          <p:nvPr/>
        </p:nvSpPr>
        <p:spPr>
          <a:xfrm>
            <a:off x="859970" y="1500137"/>
            <a:ext cx="3276703" cy="830997"/>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Những phương pháp xử lý mất cân bằng dữ liệu</a:t>
            </a:r>
          </a:p>
        </p:txBody>
      </p:sp>
      <p:sp>
        <p:nvSpPr>
          <p:cNvPr id="11" name="TextBox 10">
            <a:extLst>
              <a:ext uri="{FF2B5EF4-FFF2-40B4-BE49-F238E27FC236}">
                <a16:creationId xmlns:a16="http://schemas.microsoft.com/office/drawing/2014/main" id="{8D56305D-AA66-988F-AE2B-D5BCDB85DB24}"/>
              </a:ext>
            </a:extLst>
          </p:cNvPr>
          <p:cNvSpPr txBox="1"/>
          <p:nvPr/>
        </p:nvSpPr>
        <p:spPr>
          <a:xfrm>
            <a:off x="3352824" y="3036870"/>
            <a:ext cx="2743176"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NearMiss</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SMOTE</a:t>
            </a:r>
          </a:p>
        </p:txBody>
      </p:sp>
      <p:sp>
        <p:nvSpPr>
          <p:cNvPr id="12" name="TextBox 11">
            <a:extLst>
              <a:ext uri="{FF2B5EF4-FFF2-40B4-BE49-F238E27FC236}">
                <a16:creationId xmlns:a16="http://schemas.microsoft.com/office/drawing/2014/main" id="{CB9049D2-8923-DF22-6006-0121255DC9F9}"/>
              </a:ext>
            </a:extLst>
          </p:cNvPr>
          <p:cNvSpPr txBox="1"/>
          <p:nvPr/>
        </p:nvSpPr>
        <p:spPr>
          <a:xfrm>
            <a:off x="6373610" y="3244618"/>
            <a:ext cx="4672279"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NearMiss: Bỏ đi 1 số lượng dữ liệu lớp đa số mà nằm cách xa nhất so với lớp thiểu số </a:t>
            </a:r>
          </a:p>
        </p:txBody>
      </p:sp>
      <p:sp>
        <p:nvSpPr>
          <p:cNvPr id="14" name="TextBox 13">
            <a:extLst>
              <a:ext uri="{FF2B5EF4-FFF2-40B4-BE49-F238E27FC236}">
                <a16:creationId xmlns:a16="http://schemas.microsoft.com/office/drawing/2014/main" id="{111F28FD-F306-EE48-4C3A-2C41CAB0F417}"/>
              </a:ext>
            </a:extLst>
          </p:cNvPr>
          <p:cNvSpPr txBox="1"/>
          <p:nvPr/>
        </p:nvSpPr>
        <p:spPr>
          <a:xfrm>
            <a:off x="6373610" y="4728237"/>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SMOTE: Sinh dữ liệu mới dựa trên dữ liệu của lớp thiểu số</a:t>
            </a:r>
          </a:p>
        </p:txBody>
      </p:sp>
    </p:spTree>
    <p:extLst>
      <p:ext uri="{BB962C8B-B14F-4D97-AF65-F5344CB8AC3E}">
        <p14:creationId xmlns:p14="http://schemas.microsoft.com/office/powerpoint/2010/main" val="2008706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95CD737-6810-FC3A-FAAD-280D6E21A8F1}"/>
              </a:ext>
            </a:extLst>
          </p:cNvPr>
          <p:cNvSpPr txBox="1"/>
          <p:nvPr/>
        </p:nvSpPr>
        <p:spPr>
          <a:xfrm>
            <a:off x="834091" y="2191482"/>
            <a:ext cx="3020786" cy="2677656"/>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Logistic Regression</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Random Forest</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XGBClassifier</a:t>
            </a:r>
          </a:p>
          <a:p>
            <a:pPr marL="342900" indent="-342900">
              <a:buFontTx/>
              <a:buChar char="-"/>
            </a:pPr>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LightGBM</a:t>
            </a:r>
          </a:p>
        </p:txBody>
      </p:sp>
      <p:sp>
        <p:nvSpPr>
          <p:cNvPr id="10" name="TextBox 9">
            <a:extLst>
              <a:ext uri="{FF2B5EF4-FFF2-40B4-BE49-F238E27FC236}">
                <a16:creationId xmlns:a16="http://schemas.microsoft.com/office/drawing/2014/main" id="{E9B1916D-6D1E-CD48-73DD-401180A7A7B1}"/>
              </a:ext>
            </a:extLst>
          </p:cNvPr>
          <p:cNvSpPr txBox="1"/>
          <p:nvPr/>
        </p:nvSpPr>
        <p:spPr>
          <a:xfrm>
            <a:off x="920355" y="1271110"/>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Mô hình</a:t>
            </a:r>
          </a:p>
        </p:txBody>
      </p:sp>
      <p:sp>
        <p:nvSpPr>
          <p:cNvPr id="12" name="TextBox 11">
            <a:extLst>
              <a:ext uri="{FF2B5EF4-FFF2-40B4-BE49-F238E27FC236}">
                <a16:creationId xmlns:a16="http://schemas.microsoft.com/office/drawing/2014/main" id="{CB9049D2-8923-DF22-6006-0121255DC9F9}"/>
              </a:ext>
            </a:extLst>
          </p:cNvPr>
          <p:cNvSpPr txBox="1"/>
          <p:nvPr/>
        </p:nvSpPr>
        <p:spPr>
          <a:xfrm>
            <a:off x="5830146" y="3339509"/>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Logistic Regression: thích hợp với bài toán phân loại binary</a:t>
            </a:r>
          </a:p>
        </p:txBody>
      </p:sp>
      <p:sp>
        <p:nvSpPr>
          <p:cNvPr id="14" name="TextBox 13">
            <a:extLst>
              <a:ext uri="{FF2B5EF4-FFF2-40B4-BE49-F238E27FC236}">
                <a16:creationId xmlns:a16="http://schemas.microsoft.com/office/drawing/2014/main" id="{111F28FD-F306-EE48-4C3A-2C41CAB0F417}"/>
              </a:ext>
            </a:extLst>
          </p:cNvPr>
          <p:cNvSpPr txBox="1"/>
          <p:nvPr/>
        </p:nvSpPr>
        <p:spPr>
          <a:xfrm>
            <a:off x="5830146" y="4521203"/>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Random Forest, XGBClassifier, LightGBM: Ensemble &amp; Boosting</a:t>
            </a:r>
          </a:p>
        </p:txBody>
      </p:sp>
      <p:pic>
        <p:nvPicPr>
          <p:cNvPr id="9" name="Picture 8">
            <a:extLst>
              <a:ext uri="{FF2B5EF4-FFF2-40B4-BE49-F238E27FC236}">
                <a16:creationId xmlns:a16="http://schemas.microsoft.com/office/drawing/2014/main" id="{94EFAB42-FCA3-6754-EF12-5602422C0EF1}"/>
              </a:ext>
            </a:extLst>
          </p:cNvPr>
          <p:cNvPicPr>
            <a:picLocks noChangeAspect="1"/>
          </p:cNvPicPr>
          <p:nvPr/>
        </p:nvPicPr>
        <p:blipFill>
          <a:blip r:embed="rId2"/>
          <a:stretch>
            <a:fillRect/>
          </a:stretch>
        </p:blipFill>
        <p:spPr>
          <a:xfrm>
            <a:off x="6377118" y="406873"/>
            <a:ext cx="3155071" cy="2367795"/>
          </a:xfrm>
          <a:prstGeom prst="rect">
            <a:avLst/>
          </a:prstGeom>
        </p:spPr>
      </p:pic>
    </p:spTree>
    <p:extLst>
      <p:ext uri="{BB962C8B-B14F-4D97-AF65-F5344CB8AC3E}">
        <p14:creationId xmlns:p14="http://schemas.microsoft.com/office/powerpoint/2010/main" val="16498554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101600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7. Điều chỉnh/đánh giá hiệu năng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9B1916D-6D1E-CD48-73DD-401180A7A7B1}"/>
              </a:ext>
            </a:extLst>
          </p:cNvPr>
          <p:cNvSpPr txBox="1"/>
          <p:nvPr/>
        </p:nvSpPr>
        <p:spPr>
          <a:xfrm>
            <a:off x="1049751" y="979517"/>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Phương pháp</a:t>
            </a:r>
          </a:p>
        </p:txBody>
      </p:sp>
      <p:sp>
        <p:nvSpPr>
          <p:cNvPr id="3" name="AutoShape 4" descr="Calculation of Precision, Recall and Accuracy in the confusion matrix.">
            <a:extLst>
              <a:ext uri="{FF2B5EF4-FFF2-40B4-BE49-F238E27FC236}">
                <a16:creationId xmlns:a16="http://schemas.microsoft.com/office/drawing/2014/main" id="{6C19FA5A-3453-9822-5F4E-67309DA4C759}"/>
              </a:ext>
            </a:extLst>
          </p:cNvPr>
          <p:cNvSpPr>
            <a:spLocks noChangeAspect="1" noChangeArrowheads="1"/>
          </p:cNvSpPr>
          <p:nvPr/>
        </p:nvSpPr>
        <p:spPr bwMode="auto">
          <a:xfrm>
            <a:off x="5943600" y="3276600"/>
            <a:ext cx="3605842" cy="3605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40208E-8BA3-D57E-F1DF-AB87D32372C4}"/>
              </a:ext>
            </a:extLst>
          </p:cNvPr>
          <p:cNvPicPr>
            <a:picLocks noChangeAspect="1"/>
          </p:cNvPicPr>
          <p:nvPr/>
        </p:nvPicPr>
        <p:blipFill>
          <a:blip r:embed="rId2"/>
          <a:stretch>
            <a:fillRect/>
          </a:stretch>
        </p:blipFill>
        <p:spPr>
          <a:xfrm>
            <a:off x="1052201" y="1842103"/>
            <a:ext cx="8497241" cy="4179134"/>
          </a:xfrm>
          <a:prstGeom prst="rect">
            <a:avLst/>
          </a:prstGeom>
        </p:spPr>
      </p:pic>
      <p:sp>
        <p:nvSpPr>
          <p:cNvPr id="13" name="TextBox 12">
            <a:extLst>
              <a:ext uri="{FF2B5EF4-FFF2-40B4-BE49-F238E27FC236}">
                <a16:creationId xmlns:a16="http://schemas.microsoft.com/office/drawing/2014/main" id="{EC159DD9-09CA-B959-65C8-B68FE7F899FD}"/>
              </a:ext>
            </a:extLst>
          </p:cNvPr>
          <p:cNvSpPr txBox="1"/>
          <p:nvPr/>
        </p:nvSpPr>
        <p:spPr>
          <a:xfrm>
            <a:off x="7671963" y="1635112"/>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Precision - Recall</a:t>
            </a:r>
          </a:p>
        </p:txBody>
      </p:sp>
      <p:sp>
        <p:nvSpPr>
          <p:cNvPr id="6" name="Rectangle 5">
            <a:extLst>
              <a:ext uri="{FF2B5EF4-FFF2-40B4-BE49-F238E27FC236}">
                <a16:creationId xmlns:a16="http://schemas.microsoft.com/office/drawing/2014/main" id="{DB43F578-A9BE-9B07-AACE-BDB70AA5526F}"/>
              </a:ext>
            </a:extLst>
          </p:cNvPr>
          <p:cNvSpPr/>
          <p:nvPr/>
        </p:nvSpPr>
        <p:spPr>
          <a:xfrm>
            <a:off x="6616461" y="2786331"/>
            <a:ext cx="2406769" cy="8453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8E3848-927D-FF6A-1C3A-121DF2AF771A}"/>
              </a:ext>
            </a:extLst>
          </p:cNvPr>
          <p:cNvSpPr/>
          <p:nvPr/>
        </p:nvSpPr>
        <p:spPr>
          <a:xfrm>
            <a:off x="3183147" y="5140625"/>
            <a:ext cx="2078966" cy="6218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69358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81692"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ROC AUC</a:t>
            </a:r>
          </a:p>
        </p:txBody>
      </p:sp>
      <p:pic>
        <p:nvPicPr>
          <p:cNvPr id="1026" name="Picture 2" descr="A Gentle Introduction to ROC Curve and AUC in Machine Learning - Sefik  Ilkin Serengil">
            <a:extLst>
              <a:ext uri="{FF2B5EF4-FFF2-40B4-BE49-F238E27FC236}">
                <a16:creationId xmlns:a16="http://schemas.microsoft.com/office/drawing/2014/main" id="{BDCC1762-5461-339D-043C-4E2C27280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92" y="1547132"/>
            <a:ext cx="4743876" cy="3763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E83C2-65DC-E826-E922-7684ADAAF886}"/>
              </a:ext>
            </a:extLst>
          </p:cNvPr>
          <p:cNvSpPr txBox="1"/>
          <p:nvPr/>
        </p:nvSpPr>
        <p:spPr>
          <a:xfrm>
            <a:off x="6822621"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PR AUC</a:t>
            </a:r>
          </a:p>
        </p:txBody>
      </p:sp>
      <p:pic>
        <p:nvPicPr>
          <p:cNvPr id="1028" name="Picture 4" descr="Precision - Recall Curve, a Different View of Imbalanced Classifiers –  Sin-Yi Chou – Data Science Enthusiast">
            <a:extLst>
              <a:ext uri="{FF2B5EF4-FFF2-40B4-BE49-F238E27FC236}">
                <a16:creationId xmlns:a16="http://schemas.microsoft.com/office/drawing/2014/main" id="{97F10F16-6369-429C-056F-8C2E2D42A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621" y="1547132"/>
            <a:ext cx="4073469" cy="36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3807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C95F56-A6D9-3498-0BD9-AF5DD5113B45}"/>
              </a:ext>
            </a:extLst>
          </p:cNvPr>
          <p:cNvPicPr>
            <a:picLocks noChangeAspect="1"/>
          </p:cNvPicPr>
          <p:nvPr/>
        </p:nvPicPr>
        <p:blipFill>
          <a:blip r:embed="rId2"/>
          <a:stretch>
            <a:fillRect/>
          </a:stretch>
        </p:blipFill>
        <p:spPr>
          <a:xfrm>
            <a:off x="167976" y="1962924"/>
            <a:ext cx="5812144" cy="4222216"/>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Logistic Regression</a:t>
            </a:r>
          </a:p>
        </p:txBody>
      </p:sp>
      <p:pic>
        <p:nvPicPr>
          <p:cNvPr id="8" name="Picture 7">
            <a:extLst>
              <a:ext uri="{FF2B5EF4-FFF2-40B4-BE49-F238E27FC236}">
                <a16:creationId xmlns:a16="http://schemas.microsoft.com/office/drawing/2014/main" id="{981312B1-44CB-0528-975C-196C7BA9E5C1}"/>
              </a:ext>
            </a:extLst>
          </p:cNvPr>
          <p:cNvPicPr>
            <a:picLocks noChangeAspect="1"/>
          </p:cNvPicPr>
          <p:nvPr/>
        </p:nvPicPr>
        <p:blipFill>
          <a:blip r:embed="rId3"/>
          <a:stretch>
            <a:fillRect/>
          </a:stretch>
        </p:blipFill>
        <p:spPr>
          <a:xfrm>
            <a:off x="5980120" y="1932135"/>
            <a:ext cx="5859907" cy="4283794"/>
          </a:xfrm>
          <a:prstGeom prst="rect">
            <a:avLst/>
          </a:prstGeom>
        </p:spPr>
      </p:pic>
    </p:spTree>
    <p:extLst>
      <p:ext uri="{BB962C8B-B14F-4D97-AF65-F5344CB8AC3E}">
        <p14:creationId xmlns:p14="http://schemas.microsoft.com/office/powerpoint/2010/main" val="29316735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453937" y="1257049"/>
            <a:ext cx="4298426" cy="3552409"/>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Hiểu</a:t>
            </a:r>
            <a:r>
              <a:rPr lang="en-GB" sz="2000" b="1">
                <a:solidFill>
                  <a:schemeClr val="bg2"/>
                </a:solidFill>
                <a:latin typeface="Open Sans Semibold"/>
                <a:cs typeface="Arial" panose="020B0604020202020204" pitchFamily="34" charset="0"/>
                <a:sym typeface="Helvetica Neue" panose="02000503000000020004" pitchFamily="2" charset="0"/>
              </a:rPr>
              <a:t> bài toán</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Hiểu dữ liệu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Làm sạch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Trực quan hóa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Tiền xử lý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Xây dựng mô hình</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Đánh giá hiệu năng mô hình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Tổng kết</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Công việc tương lai</a:t>
            </a:r>
            <a:endParaRPr lang="en-GB" sz="2000" b="1" dirty="0">
              <a:solidFill>
                <a:schemeClr val="bg2"/>
              </a:solidFill>
              <a:latin typeface="Open Sans Semibold"/>
              <a:cs typeface="Arial" panose="020B0604020202020204" pitchFamily="34" charset="0"/>
              <a:sym typeface="Helvetica Neue" panose="02000503000000020004" pitchFamily="2" charset="0"/>
            </a:endParaRPr>
          </a:p>
        </p:txBody>
      </p:sp>
      <p:sp>
        <p:nvSpPr>
          <p:cNvPr id="38" name="Text Box 27">
            <a:extLst>
              <a:ext uri="{FF2B5EF4-FFF2-40B4-BE49-F238E27FC236}">
                <a16:creationId xmlns:a16="http://schemas.microsoft.com/office/drawing/2014/main" id="{A79D3BBC-448E-4B13-9FCB-51C9EE9E8BB1}"/>
              </a:ext>
            </a:extLst>
          </p:cNvPr>
          <p:cNvSpPr txBox="1">
            <a:spLocks/>
          </p:cNvSpPr>
          <p:nvPr/>
        </p:nvSpPr>
        <p:spPr bwMode="auto">
          <a:xfrm rot="1680146">
            <a:off x="9876143" y="2023030"/>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
        <p:nvSpPr>
          <p:cNvPr id="40" name="Text Box 27">
            <a:extLst>
              <a:ext uri="{FF2B5EF4-FFF2-40B4-BE49-F238E27FC236}">
                <a16:creationId xmlns:a16="http://schemas.microsoft.com/office/drawing/2014/main" id="{D9388B03-D010-492A-9EFF-3ECC472CA9E2}"/>
              </a:ext>
            </a:extLst>
          </p:cNvPr>
          <p:cNvSpPr txBox="1">
            <a:spLocks/>
          </p:cNvSpPr>
          <p:nvPr/>
        </p:nvSpPr>
        <p:spPr bwMode="auto">
          <a:xfrm>
            <a:off x="6231930" y="190856"/>
            <a:ext cx="3748790" cy="974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6000">
                <a:solidFill>
                  <a:schemeClr val="bg2"/>
                </a:solidFill>
                <a:latin typeface="Open Sans" panose="020B0606030504020204" pitchFamily="34" charset="0"/>
              </a:rPr>
              <a:t>PHỤ LỤC</a:t>
            </a:r>
            <a:endParaRPr lang="en-US" sz="6000" dirty="0">
              <a:solidFill>
                <a:schemeClr val="bg2"/>
              </a:solidFill>
              <a:latin typeface="Open Sans" panose="020B0606030504020204" pitchFamily="34" charset="0"/>
            </a:endParaRPr>
          </a:p>
        </p:txBody>
      </p:sp>
      <p:sp>
        <p:nvSpPr>
          <p:cNvPr id="5" name="Text Box 27">
            <a:extLst>
              <a:ext uri="{FF2B5EF4-FFF2-40B4-BE49-F238E27FC236}">
                <a16:creationId xmlns:a16="http://schemas.microsoft.com/office/drawing/2014/main" id="{8C04B396-72BB-4542-D4CB-F5328B5BBEB0}"/>
              </a:ext>
            </a:extLst>
          </p:cNvPr>
          <p:cNvSpPr txBox="1">
            <a:spLocks/>
          </p:cNvSpPr>
          <p:nvPr/>
        </p:nvSpPr>
        <p:spPr bwMode="auto">
          <a:xfrm rot="20202501">
            <a:off x="9691014" y="5698969"/>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Tree>
    <p:extLst>
      <p:ext uri="{BB962C8B-B14F-4D97-AF65-F5344CB8AC3E}">
        <p14:creationId xmlns:p14="http://schemas.microsoft.com/office/powerpoint/2010/main" val="140112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99789-3783-D2BA-6BDA-22F9B56B609E}"/>
              </a:ext>
            </a:extLst>
          </p:cNvPr>
          <p:cNvPicPr>
            <a:picLocks noChangeAspect="1"/>
          </p:cNvPicPr>
          <p:nvPr/>
        </p:nvPicPr>
        <p:blipFill>
          <a:blip r:embed="rId2"/>
          <a:stretch>
            <a:fillRect/>
          </a:stretch>
        </p:blipFill>
        <p:spPr>
          <a:xfrm>
            <a:off x="424030" y="1880924"/>
            <a:ext cx="5995978" cy="4283794"/>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Random Forest</a:t>
            </a:r>
          </a:p>
        </p:txBody>
      </p:sp>
      <p:pic>
        <p:nvPicPr>
          <p:cNvPr id="9" name="Picture 8">
            <a:extLst>
              <a:ext uri="{FF2B5EF4-FFF2-40B4-BE49-F238E27FC236}">
                <a16:creationId xmlns:a16="http://schemas.microsoft.com/office/drawing/2014/main" id="{A05B6A03-62B6-8DB6-2037-EF2CE7471B66}"/>
              </a:ext>
            </a:extLst>
          </p:cNvPr>
          <p:cNvPicPr>
            <a:picLocks noChangeAspect="1"/>
          </p:cNvPicPr>
          <p:nvPr/>
        </p:nvPicPr>
        <p:blipFill>
          <a:blip r:embed="rId3"/>
          <a:stretch>
            <a:fillRect/>
          </a:stretch>
        </p:blipFill>
        <p:spPr>
          <a:xfrm>
            <a:off x="6096000" y="1880924"/>
            <a:ext cx="5682720" cy="4283794"/>
          </a:xfrm>
          <a:prstGeom prst="rect">
            <a:avLst/>
          </a:prstGeom>
        </p:spPr>
      </p:pic>
    </p:spTree>
    <p:extLst>
      <p:ext uri="{BB962C8B-B14F-4D97-AF65-F5344CB8AC3E}">
        <p14:creationId xmlns:p14="http://schemas.microsoft.com/office/powerpoint/2010/main" val="183306069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XGBClassifier</a:t>
            </a:r>
          </a:p>
        </p:txBody>
      </p:sp>
      <p:pic>
        <p:nvPicPr>
          <p:cNvPr id="5" name="Picture 4">
            <a:extLst>
              <a:ext uri="{FF2B5EF4-FFF2-40B4-BE49-F238E27FC236}">
                <a16:creationId xmlns:a16="http://schemas.microsoft.com/office/drawing/2014/main" id="{55DA62D9-688E-3180-BB87-E20A4C3749DF}"/>
              </a:ext>
            </a:extLst>
          </p:cNvPr>
          <p:cNvPicPr>
            <a:picLocks noChangeAspect="1"/>
          </p:cNvPicPr>
          <p:nvPr/>
        </p:nvPicPr>
        <p:blipFill>
          <a:blip r:embed="rId2"/>
          <a:stretch>
            <a:fillRect/>
          </a:stretch>
        </p:blipFill>
        <p:spPr>
          <a:xfrm>
            <a:off x="303229" y="1973800"/>
            <a:ext cx="5597834" cy="4200017"/>
          </a:xfrm>
          <a:prstGeom prst="rect">
            <a:avLst/>
          </a:prstGeom>
        </p:spPr>
      </p:pic>
      <p:pic>
        <p:nvPicPr>
          <p:cNvPr id="9" name="Picture 8">
            <a:extLst>
              <a:ext uri="{FF2B5EF4-FFF2-40B4-BE49-F238E27FC236}">
                <a16:creationId xmlns:a16="http://schemas.microsoft.com/office/drawing/2014/main" id="{ABE6712B-76FD-B0F0-3E99-0B5599F7231D}"/>
              </a:ext>
            </a:extLst>
          </p:cNvPr>
          <p:cNvPicPr>
            <a:picLocks noChangeAspect="1"/>
          </p:cNvPicPr>
          <p:nvPr/>
        </p:nvPicPr>
        <p:blipFill>
          <a:blip r:embed="rId3"/>
          <a:stretch>
            <a:fillRect/>
          </a:stretch>
        </p:blipFill>
        <p:spPr>
          <a:xfrm>
            <a:off x="5715223" y="1973799"/>
            <a:ext cx="5481154" cy="4200017"/>
          </a:xfrm>
          <a:prstGeom prst="rect">
            <a:avLst/>
          </a:prstGeom>
        </p:spPr>
      </p:pic>
    </p:spTree>
    <p:extLst>
      <p:ext uri="{BB962C8B-B14F-4D97-AF65-F5344CB8AC3E}">
        <p14:creationId xmlns:p14="http://schemas.microsoft.com/office/powerpoint/2010/main" val="31826774"/>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LightGBM</a:t>
            </a:r>
          </a:p>
        </p:txBody>
      </p:sp>
      <p:pic>
        <p:nvPicPr>
          <p:cNvPr id="5" name="Picture 4">
            <a:extLst>
              <a:ext uri="{FF2B5EF4-FFF2-40B4-BE49-F238E27FC236}">
                <a16:creationId xmlns:a16="http://schemas.microsoft.com/office/drawing/2014/main" id="{7B19BD81-4A75-7DCD-CB4F-3F9ACA792B27}"/>
              </a:ext>
            </a:extLst>
          </p:cNvPr>
          <p:cNvPicPr>
            <a:picLocks noChangeAspect="1"/>
          </p:cNvPicPr>
          <p:nvPr/>
        </p:nvPicPr>
        <p:blipFill>
          <a:blip r:embed="rId2"/>
          <a:stretch>
            <a:fillRect/>
          </a:stretch>
        </p:blipFill>
        <p:spPr>
          <a:xfrm>
            <a:off x="332908" y="2040799"/>
            <a:ext cx="5266166" cy="4006318"/>
          </a:xfrm>
          <a:prstGeom prst="rect">
            <a:avLst/>
          </a:prstGeom>
        </p:spPr>
      </p:pic>
      <p:pic>
        <p:nvPicPr>
          <p:cNvPr id="9" name="Picture 8">
            <a:extLst>
              <a:ext uri="{FF2B5EF4-FFF2-40B4-BE49-F238E27FC236}">
                <a16:creationId xmlns:a16="http://schemas.microsoft.com/office/drawing/2014/main" id="{D2345A35-E6FA-7A09-8194-FE750FECCF26}"/>
              </a:ext>
            </a:extLst>
          </p:cNvPr>
          <p:cNvPicPr>
            <a:picLocks noChangeAspect="1"/>
          </p:cNvPicPr>
          <p:nvPr/>
        </p:nvPicPr>
        <p:blipFill>
          <a:blip r:embed="rId3"/>
          <a:stretch>
            <a:fillRect/>
          </a:stretch>
        </p:blipFill>
        <p:spPr>
          <a:xfrm>
            <a:off x="5810151" y="2040799"/>
            <a:ext cx="5332478" cy="4074397"/>
          </a:xfrm>
          <a:prstGeom prst="rect">
            <a:avLst/>
          </a:prstGeom>
        </p:spPr>
      </p:pic>
    </p:spTree>
    <p:extLst>
      <p:ext uri="{BB962C8B-B14F-4D97-AF65-F5344CB8AC3E}">
        <p14:creationId xmlns:p14="http://schemas.microsoft.com/office/powerpoint/2010/main" val="317003129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731601" y="1043691"/>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6" name="TextBox 5">
            <a:extLst>
              <a:ext uri="{FF2B5EF4-FFF2-40B4-BE49-F238E27FC236}">
                <a16:creationId xmlns:a16="http://schemas.microsoft.com/office/drawing/2014/main" id="{6D0650B1-9076-8998-0537-E120E615D873}"/>
              </a:ext>
            </a:extLst>
          </p:cNvPr>
          <p:cNvSpPr txBox="1"/>
          <p:nvPr/>
        </p:nvSpPr>
        <p:spPr>
          <a:xfrm>
            <a:off x="637942" y="2921168"/>
            <a:ext cx="5745192" cy="1631216"/>
          </a:xfrm>
          <a:prstGeom prst="rect">
            <a:avLst/>
          </a:prstGeom>
          <a:noFill/>
        </p:spPr>
        <p:txBody>
          <a:bodyPr wrap="square" rtlCol="0">
            <a:spAutoFit/>
          </a:bodyPr>
          <a:lstStyle/>
          <a:p>
            <a:pPr marL="342900" indent="-342900">
              <a:buFontTx/>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Đối với cả 4 mô hình, Downsampling = NearMiss cho kết quả kém hơn hẳn </a:t>
            </a:r>
          </a:p>
          <a:p>
            <a:pPr marL="342900" indent="-342900">
              <a:buFontTx/>
              <a:buChar char="-"/>
            </a:pPr>
            <a:endPar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 phương pháp còn lại tiệm cận nhau về hiệu năng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571795-72F7-7ECB-AFD8-1F391316897E}"/>
              </a:ext>
            </a:extLst>
          </p:cNvPr>
          <p:cNvSpPr txBox="1"/>
          <p:nvPr/>
        </p:nvSpPr>
        <p:spPr>
          <a:xfrm>
            <a:off x="745978" y="5097380"/>
            <a:ext cx="6382727"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-&gt; Chúng ta sẽ chọn </a:t>
            </a:r>
            <a:r>
              <a:rPr lang="en-US" sz="2000">
                <a:solidFill>
                  <a:srgbClr val="FF0000"/>
                </a:solidFill>
                <a:latin typeface="Times New Roman" panose="02020603050405020304" pitchFamily="18" charset="0"/>
                <a:cs typeface="Times New Roman" panose="02020603050405020304" pitchFamily="18" charset="0"/>
              </a:rPr>
              <a:t>Case 2: Class weight</a:t>
            </a:r>
            <a:r>
              <a:rPr lang="en-US" sz="2000">
                <a:latin typeface="Times New Roman" panose="02020603050405020304" pitchFamily="18" charset="0"/>
                <a:cs typeface="Times New Roman" panose="02020603050405020304" pitchFamily="18" charset="0"/>
              </a:rPr>
              <a:t> làm phương pháp chính cho bài toán</a:t>
            </a:r>
            <a:endParaRPr lang="en-US" sz="200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E368BD6-FBB4-FB3E-EB8B-B8CE8C3E297C}"/>
              </a:ext>
            </a:extLst>
          </p:cNvPr>
          <p:cNvPicPr>
            <a:picLocks noChangeAspect="1"/>
          </p:cNvPicPr>
          <p:nvPr/>
        </p:nvPicPr>
        <p:blipFill>
          <a:blip r:embed="rId2"/>
          <a:stretch>
            <a:fillRect/>
          </a:stretch>
        </p:blipFill>
        <p:spPr>
          <a:xfrm>
            <a:off x="6748054" y="277477"/>
            <a:ext cx="3155071" cy="2367795"/>
          </a:xfrm>
          <a:prstGeom prst="rect">
            <a:avLst/>
          </a:prstGeom>
        </p:spPr>
      </p:pic>
    </p:spTree>
    <p:extLst>
      <p:ext uri="{BB962C8B-B14F-4D97-AF65-F5344CB8AC3E}">
        <p14:creationId xmlns:p14="http://schemas.microsoft.com/office/powerpoint/2010/main" val="32611788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32244" y="195942"/>
            <a:ext cx="5425092" cy="830997"/>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Case 2: Class weight + GridSearchCV</a:t>
            </a:r>
          </a:p>
          <a:p>
            <a:endParaRPr lang="en-US" sz="240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AAFC17E-6E04-B4B6-D808-14298BA25432}"/>
              </a:ext>
            </a:extLst>
          </p:cNvPr>
          <p:cNvPicPr>
            <a:picLocks noChangeAspect="1"/>
          </p:cNvPicPr>
          <p:nvPr/>
        </p:nvPicPr>
        <p:blipFill>
          <a:blip r:embed="rId2"/>
          <a:stretch>
            <a:fillRect/>
          </a:stretch>
        </p:blipFill>
        <p:spPr>
          <a:xfrm>
            <a:off x="957768" y="1466688"/>
            <a:ext cx="9799133" cy="3637894"/>
          </a:xfrm>
          <a:prstGeom prst="rect">
            <a:avLst/>
          </a:prstGeom>
        </p:spPr>
      </p:pic>
      <p:sp>
        <p:nvSpPr>
          <p:cNvPr id="8" name="TextBox 7">
            <a:extLst>
              <a:ext uri="{FF2B5EF4-FFF2-40B4-BE49-F238E27FC236}">
                <a16:creationId xmlns:a16="http://schemas.microsoft.com/office/drawing/2014/main" id="{2DD91CAC-6CD8-74EB-CD17-8B0E34506A28}"/>
              </a:ext>
            </a:extLst>
          </p:cNvPr>
          <p:cNvSpPr txBox="1"/>
          <p:nvPr/>
        </p:nvSpPr>
        <p:spPr>
          <a:xfrm>
            <a:off x="2925304" y="5544331"/>
            <a:ext cx="681391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Metric: </a:t>
            </a:r>
            <a:r>
              <a:rPr lang="en-US" sz="2400">
                <a:solidFill>
                  <a:schemeClr val="accent1"/>
                </a:solidFill>
                <a:latin typeface="Times New Roman" panose="02020603050405020304" pitchFamily="18" charset="0"/>
                <a:cs typeface="Times New Roman" panose="02020603050405020304" pitchFamily="18" charset="0"/>
              </a:rPr>
              <a:t>ROC AUC</a:t>
            </a:r>
            <a:r>
              <a:rPr lang="en-US" sz="2400">
                <a:latin typeface="Times New Roman" panose="02020603050405020304" pitchFamily="18" charset="0"/>
                <a:cs typeface="Times New Roman" panose="02020603050405020304" pitchFamily="18" charset="0"/>
              </a:rPr>
              <a:t>, Recal, Precision, F1, Accuracy</a:t>
            </a:r>
          </a:p>
        </p:txBody>
      </p:sp>
    </p:spTree>
    <p:extLst>
      <p:ext uri="{BB962C8B-B14F-4D97-AF65-F5344CB8AC3E}">
        <p14:creationId xmlns:p14="http://schemas.microsoft.com/office/powerpoint/2010/main" val="62387340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map chart&#10;&#10;Description automatically generated">
            <a:extLst>
              <a:ext uri="{FF2B5EF4-FFF2-40B4-BE49-F238E27FC236}">
                <a16:creationId xmlns:a16="http://schemas.microsoft.com/office/drawing/2014/main" id="{531A42D3-A067-9D0B-2772-E965D376B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1" y="879804"/>
            <a:ext cx="10547815" cy="5086164"/>
          </a:xfrm>
          <a:prstGeom prst="rect">
            <a:avLst/>
          </a:prstGeom>
        </p:spPr>
      </p:pic>
      <p:sp>
        <p:nvSpPr>
          <p:cNvPr id="4" name="TextBox 3">
            <a:extLst>
              <a:ext uri="{FF2B5EF4-FFF2-40B4-BE49-F238E27FC236}">
                <a16:creationId xmlns:a16="http://schemas.microsoft.com/office/drawing/2014/main" id="{110DF645-C51B-27F3-B292-3C3D4AF7A751}"/>
              </a:ext>
            </a:extLst>
          </p:cNvPr>
          <p:cNvSpPr txBox="1"/>
          <p:nvPr/>
        </p:nvSpPr>
        <p:spPr>
          <a:xfrm>
            <a:off x="440871" y="195943"/>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Class-weight + GridSearch</a:t>
            </a:r>
          </a:p>
        </p:txBody>
      </p:sp>
      <p:sp>
        <p:nvSpPr>
          <p:cNvPr id="6" name="Rectangle 5">
            <a:extLst>
              <a:ext uri="{FF2B5EF4-FFF2-40B4-BE49-F238E27FC236}">
                <a16:creationId xmlns:a16="http://schemas.microsoft.com/office/drawing/2014/main" id="{F7E9E5F8-41C5-5FB6-795C-6798B5D53DEA}"/>
              </a:ext>
            </a:extLst>
          </p:cNvPr>
          <p:cNvSpPr/>
          <p:nvPr/>
        </p:nvSpPr>
        <p:spPr>
          <a:xfrm>
            <a:off x="7806906" y="1249136"/>
            <a:ext cx="2303251" cy="47290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C7DBEC-F7CB-C824-B105-81E3BDA7A44A}"/>
              </a:ext>
            </a:extLst>
          </p:cNvPr>
          <p:cNvSpPr txBox="1"/>
          <p:nvPr/>
        </p:nvSpPr>
        <p:spPr>
          <a:xfrm>
            <a:off x="8205107" y="879804"/>
            <a:ext cx="1461408" cy="369332"/>
          </a:xfrm>
          <a:prstGeom prst="rect">
            <a:avLst/>
          </a:prstGeom>
          <a:noFill/>
        </p:spPr>
        <p:txBody>
          <a:bodyPr wrap="square" rtlCol="0">
            <a:spAutoFit/>
          </a:bodyPr>
          <a:lstStyle/>
          <a:p>
            <a:r>
              <a:rPr lang="en-US">
                <a:solidFill>
                  <a:srgbClr val="FF0000"/>
                </a:solidFill>
              </a:rPr>
              <a:t>Best model</a:t>
            </a:r>
          </a:p>
        </p:txBody>
      </p:sp>
    </p:spTree>
    <p:extLst>
      <p:ext uri="{BB962C8B-B14F-4D97-AF65-F5344CB8AC3E}">
        <p14:creationId xmlns:p14="http://schemas.microsoft.com/office/powerpoint/2010/main" val="27255006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286AF-2D44-5FE8-A326-8AFD528203B9}"/>
              </a:ext>
            </a:extLst>
          </p:cNvPr>
          <p:cNvPicPr>
            <a:picLocks noChangeAspect="1"/>
          </p:cNvPicPr>
          <p:nvPr/>
        </p:nvPicPr>
        <p:blipFill>
          <a:blip r:embed="rId2"/>
          <a:stretch>
            <a:fillRect/>
          </a:stretch>
        </p:blipFill>
        <p:spPr>
          <a:xfrm>
            <a:off x="388044" y="1420587"/>
            <a:ext cx="8250797" cy="3800032"/>
          </a:xfrm>
          <a:prstGeom prst="rect">
            <a:avLst/>
          </a:prstGeom>
        </p:spPr>
      </p:pic>
      <p:sp>
        <p:nvSpPr>
          <p:cNvPr id="5" name="TextBox 4">
            <a:extLst>
              <a:ext uri="{FF2B5EF4-FFF2-40B4-BE49-F238E27FC236}">
                <a16:creationId xmlns:a16="http://schemas.microsoft.com/office/drawing/2014/main" id="{A95B8E41-6451-AFD5-2748-96B2A73FD84F}"/>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Feature importances</a:t>
            </a:r>
          </a:p>
        </p:txBody>
      </p:sp>
      <p:sp>
        <p:nvSpPr>
          <p:cNvPr id="6" name="TextBox 5">
            <a:extLst>
              <a:ext uri="{FF2B5EF4-FFF2-40B4-BE49-F238E27FC236}">
                <a16:creationId xmlns:a16="http://schemas.microsoft.com/office/drawing/2014/main" id="{ED47DDBE-47DE-5786-9608-70A07E0F8DE0}"/>
              </a:ext>
            </a:extLst>
          </p:cNvPr>
          <p:cNvSpPr txBox="1"/>
          <p:nvPr/>
        </p:nvSpPr>
        <p:spPr>
          <a:xfrm>
            <a:off x="8783170" y="982176"/>
            <a:ext cx="3020786" cy="4893647"/>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MonthlyCharges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TotalCharges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Tenure</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Num Of Services</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PaperlessBilling</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PaymentMethod</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3" name="Picture 2" descr="Text&#10;&#10;Description automatically generated">
            <a:extLst>
              <a:ext uri="{FF2B5EF4-FFF2-40B4-BE49-F238E27FC236}">
                <a16:creationId xmlns:a16="http://schemas.microsoft.com/office/drawing/2014/main" id="{631BC53C-1CE5-A90E-E585-3BDA6EDB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78" y="1420587"/>
            <a:ext cx="8070214" cy="3800032"/>
          </a:xfrm>
          <a:prstGeom prst="rect">
            <a:avLst/>
          </a:prstGeom>
        </p:spPr>
      </p:pic>
    </p:spTree>
    <p:extLst>
      <p:ext uri="{BB962C8B-B14F-4D97-AF65-F5344CB8AC3E}">
        <p14:creationId xmlns:p14="http://schemas.microsoft.com/office/powerpoint/2010/main" val="16046683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08 – Tổng kết </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108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5DB6AEF-87BD-B6A0-C6E8-83B3C1D55508}"/>
              </a:ext>
            </a:extLst>
          </p:cNvPr>
          <p:cNvSpPr txBox="1"/>
          <p:nvPr/>
        </p:nvSpPr>
        <p:spPr>
          <a:xfrm>
            <a:off x="530678" y="1267550"/>
            <a:ext cx="8484750" cy="4031873"/>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LightGBM được chọn làm mô hình tổng kết cho bài toán</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sz="1600"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Những yếu tố quan trọng mà LightGBM bắt được: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MonthlyCharges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tháng này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TotalCharges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công ty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tenure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tháng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NumOfService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dịch vụ đăng kí không bắt buộc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PaperlessBilling</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PaymentMethod</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InternetService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600" b="1"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Hiệu năng mô hình: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86.1%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ROC AUC: Mô hình dự đoán gần đúng với 7 trên 8 trường hợp người dùng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82.1%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Recall: Mô hình dự đoán được 82.1% trường hợp người dùng có rời đi vào tháng sau hay không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54.6%</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Precision: Mô hình dự đoán gần 50% trường hợp người dùng rời đi là sai</a:t>
            </a:r>
          </a:p>
        </p:txBody>
      </p:sp>
      <p:sp>
        <p:nvSpPr>
          <p:cNvPr id="13" name="TextBox 12">
            <a:extLst>
              <a:ext uri="{FF2B5EF4-FFF2-40B4-BE49-F238E27FC236}">
                <a16:creationId xmlns:a16="http://schemas.microsoft.com/office/drawing/2014/main" id="{B79D21AD-5AB7-7877-1610-7C226D95105A}"/>
              </a:ext>
            </a:extLst>
          </p:cNvPr>
          <p:cNvSpPr txBox="1"/>
          <p:nvPr/>
        </p:nvSpPr>
        <p:spPr>
          <a:xfrm>
            <a:off x="577970" y="457200"/>
            <a:ext cx="7073660" cy="1846659"/>
          </a:xfrm>
          <a:prstGeom prst="rect">
            <a:avLst/>
          </a:prstGeom>
          <a:noFill/>
        </p:spPr>
        <p:txBody>
          <a:bodyPr wrap="square" rtlCol="0">
            <a:spAutoFit/>
          </a:bodyPr>
          <a:lstStyle/>
          <a:p>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Tập đoàn viễn thông cung cấp bộ dữ liệu lịch sử với 7043 khách hàng bao gồm về thông tin rằng họ có rời đi vào tháng sau hay không. Sau khi tiến hành phân tích và xử lý dữ liệu, một số mô hình phân loại đã được đưa vào huấn luyện và tối ưu hóa với 80% lượng dữ liệu gốc và sau đó được đem đi dự đoán dựa trên 20% lượng dữ liệu còn lại. Trong số các mô hình được huấn luyện, LightGBM đem lại hiệu năng tốt nhất</a:t>
            </a:r>
          </a:p>
          <a:p>
            <a:endParaRPr lang="en-US"/>
          </a:p>
        </p:txBody>
      </p:sp>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1. Mô hình</a:t>
            </a:r>
          </a:p>
        </p:txBody>
      </p:sp>
      <p:sp>
        <p:nvSpPr>
          <p:cNvPr id="16" name="TextBox 15">
            <a:extLst>
              <a:ext uri="{FF2B5EF4-FFF2-40B4-BE49-F238E27FC236}">
                <a16:creationId xmlns:a16="http://schemas.microsoft.com/office/drawing/2014/main" id="{CF22734A-E689-385F-F2BA-E1DF3C4C7BD5}"/>
              </a:ext>
            </a:extLst>
          </p:cNvPr>
          <p:cNvSpPr txBox="1"/>
          <p:nvPr/>
        </p:nvSpPr>
        <p:spPr>
          <a:xfrm>
            <a:off x="526212" y="5452558"/>
            <a:ext cx="10619116" cy="1323439"/>
          </a:xfrm>
          <a:prstGeom prst="rect">
            <a:avLst/>
          </a:prstGeom>
          <a:noFill/>
        </p:spPr>
        <p:txBody>
          <a:bodyPr wrap="square" rtlCol="0">
            <a:spAutoFit/>
          </a:bodyPr>
          <a:lstStyle/>
          <a:p>
            <a:pPr marL="285750" indent="-285750">
              <a:buFontTx/>
              <a:buChar char="-"/>
            </a:pPr>
            <a:r>
              <a:rPr lang="en-US" sz="1600">
                <a:latin typeface="Times New Roman" panose="02020603050405020304" pitchFamily="18" charset="0"/>
                <a:cs typeface="Times New Roman" panose="02020603050405020304" pitchFamily="18" charset="0"/>
              </a:rPr>
              <a:t>Với 86.1% ROC AUC cho dữ liệu chưa từng thấy, mô hình của chúng ta sẽ hoạt động khá tốt và có thể áp dụng vào thực tế</a:t>
            </a:r>
          </a:p>
          <a:p>
            <a:pPr marL="285750" indent="-285750">
              <a:buFontTx/>
              <a:buChar char="-"/>
            </a:pPr>
            <a:endParaRPr lang="en-US" sz="1600">
              <a:latin typeface="Times New Roman" panose="02020603050405020304" pitchFamily="18" charset="0"/>
              <a:cs typeface="Times New Roman" panose="02020603050405020304" pitchFamily="18" charset="0"/>
            </a:endParaRPr>
          </a:p>
          <a:p>
            <a:pPr marL="285750" indent="-285750">
              <a:buFontTx/>
              <a:buChar char="-"/>
            </a:pPr>
            <a:r>
              <a:rPr lang="en-US" sz="1600">
                <a:latin typeface="Times New Roman" panose="02020603050405020304" pitchFamily="18" charset="0"/>
                <a:cs typeface="Times New Roman" panose="02020603050405020304" pitchFamily="18" charset="0"/>
              </a:rPr>
              <a:t>Với tỉ lệ Recall cao hơn Precision, mô hình sẽ phù hợp với những công ty có khả năng cung cấp lượng ngân sách lớn trong chiến dịch giữ chân khách hàng</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9651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arn(inVertical)">
                                      <p:cBhvr>
                                        <p:cTn id="9" dur="500"/>
                                        <p:tgtEl>
                                          <p:spTgt spid="15"/>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Gói cao cấp Fiber optic đang không thật sự chất lượng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thích hợp áp dụng lên gói Internet này để có thể giữ chân nhóm khách hàng tiềm năng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154521" y="5577342"/>
            <a:ext cx="23398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7" name="Picture 6">
            <a:extLst>
              <a:ext uri="{FF2B5EF4-FFF2-40B4-BE49-F238E27FC236}">
                <a16:creationId xmlns:a16="http://schemas.microsoft.com/office/drawing/2014/main" id="{36E85526-8DF1-00D0-8FF9-A471618233E6}"/>
              </a:ext>
            </a:extLst>
          </p:cNvPr>
          <p:cNvPicPr>
            <a:picLocks noChangeAspect="1"/>
          </p:cNvPicPr>
          <p:nvPr/>
        </p:nvPicPr>
        <p:blipFill>
          <a:blip r:embed="rId3"/>
          <a:stretch>
            <a:fillRect/>
          </a:stretch>
        </p:blipFill>
        <p:spPr>
          <a:xfrm>
            <a:off x="804534" y="1138371"/>
            <a:ext cx="5291466" cy="4287644"/>
          </a:xfrm>
          <a:prstGeom prst="rect">
            <a:avLst/>
          </a:prstGeom>
        </p:spPr>
      </p:pic>
    </p:spTree>
    <p:extLst>
      <p:ext uri="{BB962C8B-B14F-4D97-AF65-F5344CB8AC3E}">
        <p14:creationId xmlns:p14="http://schemas.microsoft.com/office/powerpoint/2010/main" val="132865146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3"/>
          <p:cNvSpPr txBox="1">
            <a:spLocks/>
          </p:cNvSpPr>
          <p:nvPr/>
        </p:nvSpPr>
        <p:spPr>
          <a:xfrm>
            <a:off x="447903" y="1825068"/>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2000" b="1">
                <a:latin typeface="Open Sans Light" panose="020B0306030504020204" pitchFamily="34" charset="0"/>
                <a:ea typeface="Open Sans Light" panose="020B0306030504020204" pitchFamily="34" charset="0"/>
                <a:cs typeface="Open Sans Light" panose="020B0306030504020204" pitchFamily="34" charset="0"/>
              </a:rPr>
              <a:t>Vấn đề</a:t>
            </a:r>
            <a:r>
              <a:rPr lang="en-US" sz="1600" b="1">
                <a:latin typeface="Open Sans Light" panose="020B0306030504020204" pitchFamily="34" charset="0"/>
                <a:ea typeface="Open Sans Light" panose="020B0306030504020204" pitchFamily="34" charset="0"/>
                <a:cs typeface="Open Sans Light" panose="020B0306030504020204" pitchFamily="34" charset="0"/>
              </a:rPr>
              <a:t> </a:t>
            </a: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 Placeholder 14"/>
          <p:cNvSpPr txBox="1">
            <a:spLocks/>
          </p:cNvSpPr>
          <p:nvPr/>
        </p:nvSpPr>
        <p:spPr>
          <a:xfrm>
            <a:off x="447903" y="982655"/>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28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Ngăn ngừa khách hàng rời bỏ dịch vụ</a:t>
            </a:r>
            <a:endParaRPr lang="en-US" sz="28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C6F124EB-58C7-0026-4DDD-36E080BDACF8}"/>
              </a:ext>
            </a:extLst>
          </p:cNvPr>
          <p:cNvSpPr/>
          <p:nvPr/>
        </p:nvSpPr>
        <p:spPr>
          <a:xfrm>
            <a:off x="688606" y="2198130"/>
            <a:ext cx="4382554" cy="2315827"/>
          </a:xfrm>
          <a:prstGeom prst="rect">
            <a:avLst/>
          </a:prstGeom>
        </p:spPr>
        <p:txBody>
          <a:bodyPr wrap="square">
            <a:spAutoFit/>
          </a:bodyPr>
          <a:lstStyle/>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Người dùng đăng kí dịch vụ của công ty cung cấp dịch vụ đồng nghĩa với việc họ là khách hàng mang lại lợi nhuận cho công ty.</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Nhưng luôn có một bộ phận người dùng dịch vụ rời đi sau một thời gian.</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Vì vậy bài toán đặt ra là làm sao để giữ chân người dùng lâu nhất và nhiều nhất có thể.</a:t>
            </a:r>
            <a:endParaRPr lang="en-US" sz="14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AutoShape 4" descr="How to Reduce Churn Using Customer Journey Analytics">
            <a:extLst>
              <a:ext uri="{FF2B5EF4-FFF2-40B4-BE49-F238E27FC236}">
                <a16:creationId xmlns:a16="http://schemas.microsoft.com/office/drawing/2014/main" id="{B498FB47-6638-A893-7DDD-24A68D47E322}"/>
              </a:ext>
            </a:extLst>
          </p:cNvPr>
          <p:cNvSpPr>
            <a:spLocks noChangeAspect="1" noChangeArrowheads="1"/>
          </p:cNvSpPr>
          <p:nvPr/>
        </p:nvSpPr>
        <p:spPr bwMode="auto">
          <a:xfrm>
            <a:off x="5943599" y="3276599"/>
            <a:ext cx="4710023" cy="47100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Graphical user interface, website&#10;&#10;Description automatically generated">
            <a:extLst>
              <a:ext uri="{FF2B5EF4-FFF2-40B4-BE49-F238E27FC236}">
                <a16:creationId xmlns:a16="http://schemas.microsoft.com/office/drawing/2014/main" id="{5657EC3D-A217-430E-E6DA-D9F97410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458" y="2389664"/>
            <a:ext cx="5154166" cy="2577083"/>
          </a:xfrm>
          <a:prstGeom prst="rect">
            <a:avLst/>
          </a:prstGeom>
        </p:spPr>
      </p:pic>
      <p:sp>
        <p:nvSpPr>
          <p:cNvPr id="17" name="Rectangle 16">
            <a:extLst>
              <a:ext uri="{FF2B5EF4-FFF2-40B4-BE49-F238E27FC236}">
                <a16:creationId xmlns:a16="http://schemas.microsoft.com/office/drawing/2014/main" id="{9723A242-2F46-2DBE-62DF-3321E800C374}"/>
              </a:ext>
            </a:extLst>
          </p:cNvPr>
          <p:cNvSpPr/>
          <p:nvPr/>
        </p:nvSpPr>
        <p:spPr>
          <a:xfrm>
            <a:off x="662978" y="4697825"/>
            <a:ext cx="4408182" cy="1669496"/>
          </a:xfrm>
          <a:prstGeom prst="rect">
            <a:avLst/>
          </a:prstGeom>
        </p:spPr>
        <p:txBody>
          <a:bodyPr wrap="square">
            <a:spAutoFit/>
          </a:bodyPr>
          <a:lstStyle/>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Giả sử Viettel có 10,000,000 khách hàng và muốn thực hiện chiến dịch giữ chân khách hàng bằng hình thức SMS.</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Tổng chi phí thực hiện: 500 * 10M = 5 tỷ / chiến dịch.</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Vì vậy, chúng ta cần khoanh vùng nhóm đối tượng có khả năng rời đi cao để tiếp cận</a:t>
            </a:r>
            <a:endParaRPr lang="en-US" sz="14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 name="Text Placeholder 14">
            <a:extLst>
              <a:ext uri="{FF2B5EF4-FFF2-40B4-BE49-F238E27FC236}">
                <a16:creationId xmlns:a16="http://schemas.microsoft.com/office/drawing/2014/main" id="{3784A786-D1B6-E80D-9E1E-DA08E6AEBC1F}"/>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1. Hiểu bài toán</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972358" cy="1754326"/>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Người dùng chi nhiều tiền hơn cho dịch vụ lại là người có xu hướng rời đi cao hơn</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sự chú ý đặc biệt vào nhóm người có chi tiêu cao trong tháng</a:t>
            </a:r>
          </a:p>
        </p:txBody>
      </p:sp>
      <p:sp>
        <p:nvSpPr>
          <p:cNvPr id="8" name="TextBox 7">
            <a:extLst>
              <a:ext uri="{FF2B5EF4-FFF2-40B4-BE49-F238E27FC236}">
                <a16:creationId xmlns:a16="http://schemas.microsoft.com/office/drawing/2014/main" id="{5560DFD6-4CF3-07DD-D0EE-45B6C60DB35A}"/>
              </a:ext>
            </a:extLst>
          </p:cNvPr>
          <p:cNvSpPr txBox="1"/>
          <p:nvPr/>
        </p:nvSpPr>
        <p:spPr>
          <a:xfrm>
            <a:off x="2103291" y="5624271"/>
            <a:ext cx="24143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MonthlyCharges</a:t>
            </a:r>
          </a:p>
        </p:txBody>
      </p:sp>
      <p:pic>
        <p:nvPicPr>
          <p:cNvPr id="4" name="Picture 3">
            <a:extLst>
              <a:ext uri="{FF2B5EF4-FFF2-40B4-BE49-F238E27FC236}">
                <a16:creationId xmlns:a16="http://schemas.microsoft.com/office/drawing/2014/main" id="{FAFAC54C-9648-3AC3-31B3-9A2495C6B6F7}"/>
              </a:ext>
            </a:extLst>
          </p:cNvPr>
          <p:cNvPicPr>
            <a:picLocks noChangeAspect="1"/>
          </p:cNvPicPr>
          <p:nvPr/>
        </p:nvPicPr>
        <p:blipFill>
          <a:blip r:embed="rId3"/>
          <a:stretch>
            <a:fillRect/>
          </a:stretch>
        </p:blipFill>
        <p:spPr>
          <a:xfrm>
            <a:off x="355032" y="1413598"/>
            <a:ext cx="6109339" cy="4030804"/>
          </a:xfrm>
          <a:prstGeom prst="rect">
            <a:avLst/>
          </a:prstGeom>
        </p:spPr>
      </p:pic>
    </p:spTree>
    <p:extLst>
      <p:ext uri="{BB962C8B-B14F-4D97-AF65-F5344CB8AC3E}">
        <p14:creationId xmlns:p14="http://schemas.microsoft.com/office/powerpoint/2010/main" val="165476341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7" name="TextBox 6">
            <a:extLst>
              <a:ext uri="{FF2B5EF4-FFF2-40B4-BE49-F238E27FC236}">
                <a16:creationId xmlns:a16="http://schemas.microsoft.com/office/drawing/2014/main" id="{6E02D5E0-A64E-F09A-8D91-5F13A989B647}"/>
              </a:ext>
            </a:extLst>
          </p:cNvPr>
          <p:cNvSpPr txBox="1"/>
          <p:nvPr/>
        </p:nvSpPr>
        <p:spPr>
          <a:xfrm>
            <a:off x="925901" y="1262292"/>
            <a:ext cx="5854461" cy="163121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Tiếp cận bài toàn một cách thực tế hơn bằng bộ dữ liệu phức tạp hơn nhiều trường dữ liệu cụ thể hơn: trường địa lý, trường thời gian, lý do khách hàng rời mạng, những chi tiết cụ thể trong những gói dịch vụ, gói cước,….</a:t>
            </a:r>
          </a:p>
        </p:txBody>
      </p:sp>
      <p:sp>
        <p:nvSpPr>
          <p:cNvPr id="9" name="TextBox 8">
            <a:extLst>
              <a:ext uri="{FF2B5EF4-FFF2-40B4-BE49-F238E27FC236}">
                <a16:creationId xmlns:a16="http://schemas.microsoft.com/office/drawing/2014/main" id="{6BF5824F-8D5A-8760-7559-FC5B2227A6C6}"/>
              </a:ext>
            </a:extLst>
          </p:cNvPr>
          <p:cNvSpPr txBox="1"/>
          <p:nvPr/>
        </p:nvSpPr>
        <p:spPr>
          <a:xfrm>
            <a:off x="925900" y="3222742"/>
            <a:ext cx="5854461" cy="70788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Sử dụng những phương pháp xử lý mất cân bằng dữ liệu phức tạp và hiệu quả hơn</a:t>
            </a:r>
          </a:p>
        </p:txBody>
      </p:sp>
      <p:sp>
        <p:nvSpPr>
          <p:cNvPr id="10" name="TextBox 9">
            <a:extLst>
              <a:ext uri="{FF2B5EF4-FFF2-40B4-BE49-F238E27FC236}">
                <a16:creationId xmlns:a16="http://schemas.microsoft.com/office/drawing/2014/main" id="{7F44A4AE-032C-4E48-EBF6-82F22139D129}"/>
              </a:ext>
            </a:extLst>
          </p:cNvPr>
          <p:cNvSpPr txBox="1"/>
          <p:nvPr/>
        </p:nvSpPr>
        <p:spPr>
          <a:xfrm>
            <a:off x="925900" y="4259862"/>
            <a:ext cx="5854461" cy="1015663"/>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Loại bỏ những trường dữ liệu không quan trọng để cải thiện thời gian chạy của mô hình khi bài toán được scale với diện rộng</a:t>
            </a:r>
          </a:p>
        </p:txBody>
      </p:sp>
      <p:sp>
        <p:nvSpPr>
          <p:cNvPr id="8" name="Text Placeholder 14">
            <a:extLst>
              <a:ext uri="{FF2B5EF4-FFF2-40B4-BE49-F238E27FC236}">
                <a16:creationId xmlns:a16="http://schemas.microsoft.com/office/drawing/2014/main" id="{A9F4E157-2297-6C53-175B-BED209514540}"/>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9. Công việc tương lai</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887590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KẾT THÚC</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8">
            <a:extLst>
              <a:ext uri="{FF2B5EF4-FFF2-40B4-BE49-F238E27FC236}">
                <a16:creationId xmlns:a16="http://schemas.microsoft.com/office/drawing/2014/main" id="{FC7371D7-ABB5-0EF6-A871-741889FC7879}"/>
              </a:ext>
            </a:extLst>
          </p:cNvPr>
          <p:cNvSpPr txBox="1">
            <a:spLocks/>
          </p:cNvSpPr>
          <p:nvPr/>
        </p:nvSpPr>
        <p:spPr>
          <a:xfrm>
            <a:off x="5880508" y="5365629"/>
            <a:ext cx="4002656" cy="1026545"/>
          </a:xfr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LÊ PHƯỚC CƯỜNG</a:t>
            </a:r>
          </a:p>
          <a:p>
            <a:pPr lvl="1" algn="ctr"/>
            <a:endParaRPr lang="en-US" sz="1600" b="1">
              <a:solidFill>
                <a:schemeClr val="bg1"/>
              </a:solidFill>
              <a:latin typeface="Times New Roman" panose="02020603050405020304" pitchFamily="18" charset="0"/>
              <a:cs typeface="Times New Roman" panose="02020603050405020304" pitchFamily="18" charset="0"/>
            </a:endParaRPr>
          </a:p>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Mentor: ỨNG KIM PHƯỢNG</a:t>
            </a:r>
            <a:endParaRPr 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998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80898" y="2418018"/>
            <a:ext cx="6504068"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Appedix – Trực quan hóa dữ liệu</a:t>
            </a:r>
            <a:endParaRPr lang="en-US" sz="5000" dirty="0">
              <a:solidFill>
                <a:schemeClr val="bg1"/>
              </a:solidFill>
            </a:endParaRPr>
          </a:p>
        </p:txBody>
      </p:sp>
    </p:spTree>
    <p:extLst>
      <p:ext uri="{BB962C8B-B14F-4D97-AF65-F5344CB8AC3E}">
        <p14:creationId xmlns:p14="http://schemas.microsoft.com/office/powerpoint/2010/main" val="4259612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3AEA51-1AD5-4C1B-2AA0-BB9131475676}"/>
              </a:ext>
            </a:extLst>
          </p:cNvPr>
          <p:cNvSpPr txBox="1"/>
          <p:nvPr/>
        </p:nvSpPr>
        <p:spPr>
          <a:xfrm>
            <a:off x="457200" y="408214"/>
            <a:ext cx="138792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Gender</a:t>
            </a:r>
          </a:p>
        </p:txBody>
      </p:sp>
      <p:pic>
        <p:nvPicPr>
          <p:cNvPr id="18" name="Picture 17">
            <a:extLst>
              <a:ext uri="{FF2B5EF4-FFF2-40B4-BE49-F238E27FC236}">
                <a16:creationId xmlns:a16="http://schemas.microsoft.com/office/drawing/2014/main" id="{A5344C60-519B-322B-5B5D-19DF9783793C}"/>
              </a:ext>
            </a:extLst>
          </p:cNvPr>
          <p:cNvPicPr>
            <a:picLocks noChangeAspect="1"/>
          </p:cNvPicPr>
          <p:nvPr/>
        </p:nvPicPr>
        <p:blipFill>
          <a:blip r:embed="rId2"/>
          <a:stretch>
            <a:fillRect/>
          </a:stretch>
        </p:blipFill>
        <p:spPr>
          <a:xfrm>
            <a:off x="6891379" y="468599"/>
            <a:ext cx="3305044" cy="1252718"/>
          </a:xfrm>
          <a:prstGeom prst="rect">
            <a:avLst/>
          </a:prstGeom>
        </p:spPr>
      </p:pic>
      <p:pic>
        <p:nvPicPr>
          <p:cNvPr id="27" name="Picture 26">
            <a:extLst>
              <a:ext uri="{FF2B5EF4-FFF2-40B4-BE49-F238E27FC236}">
                <a16:creationId xmlns:a16="http://schemas.microsoft.com/office/drawing/2014/main" id="{DFA37339-EFF1-B38F-3959-9C15CEFD6D56}"/>
              </a:ext>
            </a:extLst>
          </p:cNvPr>
          <p:cNvPicPr>
            <a:picLocks noChangeAspect="1"/>
          </p:cNvPicPr>
          <p:nvPr/>
        </p:nvPicPr>
        <p:blipFill>
          <a:blip r:embed="rId3"/>
          <a:stretch>
            <a:fillRect/>
          </a:stretch>
        </p:blipFill>
        <p:spPr>
          <a:xfrm>
            <a:off x="6017277" y="2049182"/>
            <a:ext cx="5716580" cy="4515520"/>
          </a:xfrm>
          <a:prstGeom prst="rect">
            <a:avLst/>
          </a:prstGeom>
        </p:spPr>
      </p:pic>
      <p:pic>
        <p:nvPicPr>
          <p:cNvPr id="3" name="Picture 2">
            <a:extLst>
              <a:ext uri="{FF2B5EF4-FFF2-40B4-BE49-F238E27FC236}">
                <a16:creationId xmlns:a16="http://schemas.microsoft.com/office/drawing/2014/main" id="{519ACD26-7B9C-6DF6-1AFC-7AAF7EEF505C}"/>
              </a:ext>
            </a:extLst>
          </p:cNvPr>
          <p:cNvPicPr>
            <a:picLocks noChangeAspect="1"/>
          </p:cNvPicPr>
          <p:nvPr/>
        </p:nvPicPr>
        <p:blipFill>
          <a:blip r:embed="rId4"/>
          <a:stretch>
            <a:fillRect/>
          </a:stretch>
        </p:blipFill>
        <p:spPr>
          <a:xfrm>
            <a:off x="599138" y="1798955"/>
            <a:ext cx="5418139" cy="4118766"/>
          </a:xfrm>
          <a:prstGeom prst="rect">
            <a:avLst/>
          </a:prstGeom>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455FEE-FB3C-6409-65C9-DA3A9ECC719E}"/>
              </a:ext>
            </a:extLst>
          </p:cNvPr>
          <p:cNvSpPr/>
          <p:nvPr/>
        </p:nvSpPr>
        <p:spPr>
          <a:xfrm>
            <a:off x="4457700" y="228600"/>
            <a:ext cx="3388179" cy="32004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32F0DC-2D59-FB0C-B812-6B3AC1A9C7BD}"/>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3" name="Picture 2">
            <a:extLst>
              <a:ext uri="{FF2B5EF4-FFF2-40B4-BE49-F238E27FC236}">
                <a16:creationId xmlns:a16="http://schemas.microsoft.com/office/drawing/2014/main" id="{28142BA3-60BE-5A12-87AD-0286491838CE}"/>
              </a:ext>
            </a:extLst>
          </p:cNvPr>
          <p:cNvPicPr>
            <a:picLocks noChangeAspect="1"/>
          </p:cNvPicPr>
          <p:nvPr/>
        </p:nvPicPr>
        <p:blipFill>
          <a:blip r:embed="rId2"/>
          <a:stretch>
            <a:fillRect/>
          </a:stretch>
        </p:blipFill>
        <p:spPr>
          <a:xfrm>
            <a:off x="892755" y="1248001"/>
            <a:ext cx="6646732" cy="5019565"/>
          </a:xfrm>
          <a:prstGeom prst="rect">
            <a:avLst/>
          </a:prstGeom>
        </p:spPr>
      </p:pic>
      <p:sp>
        <p:nvSpPr>
          <p:cNvPr id="6" name="TextBox 5">
            <a:extLst>
              <a:ext uri="{FF2B5EF4-FFF2-40B4-BE49-F238E27FC236}">
                <a16:creationId xmlns:a16="http://schemas.microsoft.com/office/drawing/2014/main" id="{3780BD2D-5D7E-8D87-C88C-C4D5CA6CCB10}"/>
              </a:ext>
            </a:extLst>
          </p:cNvPr>
          <p:cNvSpPr txBox="1"/>
          <p:nvPr/>
        </p:nvSpPr>
        <p:spPr>
          <a:xfrm>
            <a:off x="7334201" y="1828800"/>
            <a:ext cx="4076623" cy="98488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Phần lớn khách hàng thuộc lớp Non-SeniorCitizen với tỉ lệ </a:t>
            </a:r>
            <a:r>
              <a:rPr lang="en-US" sz="2000">
                <a:solidFill>
                  <a:schemeClr val="accent1"/>
                </a:solidFill>
                <a:latin typeface="Times New Roman" panose="02020603050405020304" pitchFamily="18" charset="0"/>
                <a:cs typeface="Times New Roman" panose="02020603050405020304" pitchFamily="18" charset="0"/>
              </a:rPr>
              <a:t>83.79%</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1737220-80B0-ED54-8BA4-9F87CE91559B}"/>
              </a:ext>
            </a:extLst>
          </p:cNvPr>
          <p:cNvSpPr/>
          <p:nvPr/>
        </p:nvSpPr>
        <p:spPr>
          <a:xfrm>
            <a:off x="2310493" y="734786"/>
            <a:ext cx="7388678" cy="5894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8D3EE8-AA4D-4ED7-B4D0-6C0F0954C9B4}"/>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25" name="Picture 24">
            <a:extLst>
              <a:ext uri="{FF2B5EF4-FFF2-40B4-BE49-F238E27FC236}">
                <a16:creationId xmlns:a16="http://schemas.microsoft.com/office/drawing/2014/main" id="{98B3E8D9-5C60-759D-B301-A8CA38D6B257}"/>
              </a:ext>
            </a:extLst>
          </p:cNvPr>
          <p:cNvPicPr>
            <a:picLocks noChangeAspect="1"/>
          </p:cNvPicPr>
          <p:nvPr/>
        </p:nvPicPr>
        <p:blipFill>
          <a:blip r:embed="rId2"/>
          <a:stretch>
            <a:fillRect/>
          </a:stretch>
        </p:blipFill>
        <p:spPr>
          <a:xfrm>
            <a:off x="773248" y="1319561"/>
            <a:ext cx="10463167" cy="4808637"/>
          </a:xfrm>
          <a:prstGeom prst="rect">
            <a:avLst/>
          </a:prstGeo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98D6F17-BD8F-48D2-A1D5-64C03F6CA5B0}"/>
              </a:ext>
            </a:extLst>
          </p:cNvPr>
          <p:cNvSpPr/>
          <p:nvPr/>
        </p:nvSpPr>
        <p:spPr>
          <a:xfrm>
            <a:off x="2898320" y="1562427"/>
            <a:ext cx="7078435" cy="501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567E8C8-B1E6-380F-8F7C-4B9BDC82D94B}"/>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3" name="Picture 2">
            <a:extLst>
              <a:ext uri="{FF2B5EF4-FFF2-40B4-BE49-F238E27FC236}">
                <a16:creationId xmlns:a16="http://schemas.microsoft.com/office/drawing/2014/main" id="{DF132511-4C66-E550-F757-783CA08AAE20}"/>
              </a:ext>
            </a:extLst>
          </p:cNvPr>
          <p:cNvPicPr>
            <a:picLocks noChangeAspect="1"/>
          </p:cNvPicPr>
          <p:nvPr/>
        </p:nvPicPr>
        <p:blipFill>
          <a:blip r:embed="rId2"/>
          <a:stretch>
            <a:fillRect/>
          </a:stretch>
        </p:blipFill>
        <p:spPr>
          <a:xfrm>
            <a:off x="782412" y="1202859"/>
            <a:ext cx="6601799" cy="5043733"/>
          </a:xfrm>
          <a:prstGeom prst="rect">
            <a:avLst/>
          </a:prstGeom>
        </p:spPr>
      </p:pic>
      <p:pic>
        <p:nvPicPr>
          <p:cNvPr id="22" name="Picture 21">
            <a:extLst>
              <a:ext uri="{FF2B5EF4-FFF2-40B4-BE49-F238E27FC236}">
                <a16:creationId xmlns:a16="http://schemas.microsoft.com/office/drawing/2014/main" id="{18B8F187-EF67-9A83-4585-F21C15B9A80E}"/>
              </a:ext>
            </a:extLst>
          </p:cNvPr>
          <p:cNvPicPr>
            <a:picLocks noChangeAspect="1"/>
          </p:cNvPicPr>
          <p:nvPr/>
        </p:nvPicPr>
        <p:blipFill>
          <a:blip r:embed="rId3"/>
          <a:stretch>
            <a:fillRect/>
          </a:stretch>
        </p:blipFill>
        <p:spPr>
          <a:xfrm>
            <a:off x="7159926" y="884594"/>
            <a:ext cx="4188326" cy="1598770"/>
          </a:xfrm>
          <a:prstGeom prst="rect">
            <a:avLst/>
          </a:prstGeom>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0B78133-B9F4-7E3F-7A3B-2BA816831A95}"/>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9" name="Picture 8">
            <a:extLst>
              <a:ext uri="{FF2B5EF4-FFF2-40B4-BE49-F238E27FC236}">
                <a16:creationId xmlns:a16="http://schemas.microsoft.com/office/drawing/2014/main" id="{4011F120-54AF-82B0-3990-8C28AD5113F0}"/>
              </a:ext>
            </a:extLst>
          </p:cNvPr>
          <p:cNvPicPr>
            <a:picLocks noChangeAspect="1"/>
          </p:cNvPicPr>
          <p:nvPr/>
        </p:nvPicPr>
        <p:blipFill>
          <a:blip r:embed="rId2"/>
          <a:stretch>
            <a:fillRect/>
          </a:stretch>
        </p:blipFill>
        <p:spPr>
          <a:xfrm>
            <a:off x="757431" y="1305475"/>
            <a:ext cx="6708116" cy="5055581"/>
          </a:xfrm>
          <a:prstGeom prst="rect">
            <a:avLst/>
          </a:prstGeom>
        </p:spPr>
      </p:pic>
      <p:sp>
        <p:nvSpPr>
          <p:cNvPr id="4" name="TextBox 3">
            <a:extLst>
              <a:ext uri="{FF2B5EF4-FFF2-40B4-BE49-F238E27FC236}">
                <a16:creationId xmlns:a16="http://schemas.microsoft.com/office/drawing/2014/main" id="{E028F0EE-B9A3-CEB5-0ACF-3D92B520CD0C}"/>
              </a:ext>
            </a:extLst>
          </p:cNvPr>
          <p:cNvSpPr txBox="1"/>
          <p:nvPr/>
        </p:nvSpPr>
        <p:spPr>
          <a:xfrm>
            <a:off x="7841410" y="1628180"/>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Gắn bó với công ty càng lâu, tỉ lệ người dung có </a:t>
            </a:r>
            <a:r>
              <a:rPr lang="en-US" i="1">
                <a:latin typeface="Times New Roman" panose="02020603050405020304" pitchFamily="18" charset="0"/>
                <a:cs typeface="Times New Roman" panose="02020603050405020304" pitchFamily="18" charset="0"/>
              </a:rPr>
              <a:t>Parter</a:t>
            </a:r>
            <a:r>
              <a:rPr lang="en-US">
                <a:latin typeface="Times New Roman" panose="02020603050405020304" pitchFamily="18" charset="0"/>
                <a:cs typeface="Times New Roman" panose="02020603050405020304" pitchFamily="18" charset="0"/>
              </a:rPr>
              <a:t> ngày càng tăng cao</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12289" name="Picture 12288">
            <a:extLst>
              <a:ext uri="{FF2B5EF4-FFF2-40B4-BE49-F238E27FC236}">
                <a16:creationId xmlns:a16="http://schemas.microsoft.com/office/drawing/2014/main" id="{83DE0290-7FCF-7070-00E6-02F7637942E6}"/>
              </a:ext>
            </a:extLst>
          </p:cNvPr>
          <p:cNvPicPr>
            <a:picLocks noChangeAspect="1"/>
          </p:cNvPicPr>
          <p:nvPr/>
        </p:nvPicPr>
        <p:blipFill>
          <a:blip r:embed="rId2"/>
          <a:stretch>
            <a:fillRect/>
          </a:stretch>
        </p:blipFill>
        <p:spPr>
          <a:xfrm>
            <a:off x="6469535" y="1509623"/>
            <a:ext cx="5248276" cy="3503107"/>
          </a:xfrm>
          <a:prstGeom prst="rect">
            <a:avLst/>
          </a:prstGeom>
        </p:spPr>
      </p:pic>
      <p:pic>
        <p:nvPicPr>
          <p:cNvPr id="3" name="Picture 2">
            <a:extLst>
              <a:ext uri="{FF2B5EF4-FFF2-40B4-BE49-F238E27FC236}">
                <a16:creationId xmlns:a16="http://schemas.microsoft.com/office/drawing/2014/main" id="{BA4CAAED-2AD6-8EC6-CCFD-4583FAD42165}"/>
              </a:ext>
            </a:extLst>
          </p:cNvPr>
          <p:cNvPicPr>
            <a:picLocks noChangeAspect="1"/>
          </p:cNvPicPr>
          <p:nvPr/>
        </p:nvPicPr>
        <p:blipFill>
          <a:blip r:embed="rId3"/>
          <a:stretch>
            <a:fillRect/>
          </a:stretch>
        </p:blipFill>
        <p:spPr>
          <a:xfrm>
            <a:off x="324829" y="1419198"/>
            <a:ext cx="6492235" cy="4675516"/>
          </a:xfrm>
          <a:prstGeom prst="rect">
            <a:avLst/>
          </a:prstGeom>
        </p:spPr>
      </p:pic>
      <p:sp>
        <p:nvSpPr>
          <p:cNvPr id="4" name="TextBox 3">
            <a:extLst>
              <a:ext uri="{FF2B5EF4-FFF2-40B4-BE49-F238E27FC236}">
                <a16:creationId xmlns:a16="http://schemas.microsoft.com/office/drawing/2014/main" id="{EE056397-CFCC-C065-55C9-B2EE216F86C2}"/>
              </a:ext>
            </a:extLst>
          </p:cNvPr>
          <p:cNvSpPr txBox="1"/>
          <p:nvPr/>
        </p:nvSpPr>
        <p:spPr>
          <a:xfrm>
            <a:off x="6964802" y="5633049"/>
            <a:ext cx="410617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Có thể thấy được những người có </a:t>
            </a:r>
            <a:r>
              <a:rPr lang="en-US">
                <a:solidFill>
                  <a:schemeClr val="accent1"/>
                </a:solidFill>
                <a:latin typeface="Times New Roman" panose="02020603050405020304" pitchFamily="18" charset="0"/>
                <a:cs typeface="Times New Roman" panose="02020603050405020304" pitchFamily="18" charset="0"/>
              </a:rPr>
              <a:t>Partner</a:t>
            </a:r>
            <a:r>
              <a:rPr lang="en-US">
                <a:latin typeface="Times New Roman" panose="02020603050405020304" pitchFamily="18" charset="0"/>
                <a:cs typeface="Times New Roman" panose="02020603050405020304" pitchFamily="18" charset="0"/>
              </a:rPr>
              <a:t> sẽ có nhiều người </a:t>
            </a:r>
            <a:r>
              <a:rPr lang="en-US">
                <a:solidFill>
                  <a:schemeClr val="accent1"/>
                </a:solidFill>
                <a:latin typeface="Times New Roman" panose="02020603050405020304" pitchFamily="18" charset="0"/>
                <a:cs typeface="Times New Roman" panose="02020603050405020304" pitchFamily="18" charset="0"/>
              </a:rPr>
              <a:t>phụ thuộc</a:t>
            </a:r>
            <a:r>
              <a:rPr lang="en-US">
                <a:latin typeface="Times New Roman" panose="02020603050405020304" pitchFamily="18" charset="0"/>
                <a:cs typeface="Times New Roman" panose="02020603050405020304" pitchFamily="18" charset="0"/>
              </a:rPr>
              <a:t> (con cái) hơn những người độc thân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arn(inVertical)">
                                      <p:cBhvr>
                                        <p:cTn id="7" dur="500"/>
                                        <p:tgtEl>
                                          <p:spTgt spid="1228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2276B5-5512-7F4D-0E07-5C27DBB711DC}"/>
              </a:ext>
            </a:extLst>
          </p:cNvPr>
          <p:cNvPicPr>
            <a:picLocks noChangeAspect="1"/>
          </p:cNvPicPr>
          <p:nvPr/>
        </p:nvPicPr>
        <p:blipFill>
          <a:blip r:embed="rId2"/>
          <a:stretch>
            <a:fillRect/>
          </a:stretch>
        </p:blipFill>
        <p:spPr>
          <a:xfrm>
            <a:off x="325095" y="1661999"/>
            <a:ext cx="11125992" cy="2642424"/>
          </a:xfrm>
          <a:prstGeom prst="rect">
            <a:avLst/>
          </a:prstGeom>
        </p:spPr>
      </p:pic>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ECEAD275-24EA-A662-8CAB-E52BFC2F4D28}"/>
                  </a:ext>
                </a:extLst>
              </p14:cNvPr>
              <p14:cNvContentPartPr/>
              <p14:nvPr/>
            </p14:nvContentPartPr>
            <p14:xfrm>
              <a:off x="9600827" y="592533"/>
              <a:ext cx="360" cy="360"/>
            </p14:xfrm>
          </p:contentPart>
        </mc:Choice>
        <mc:Fallback xmlns="">
          <p:pic>
            <p:nvPicPr>
              <p:cNvPr id="51" name="Ink 50">
                <a:extLst>
                  <a:ext uri="{FF2B5EF4-FFF2-40B4-BE49-F238E27FC236}">
                    <a16:creationId xmlns:a16="http://schemas.microsoft.com/office/drawing/2014/main" id="{ECEAD275-24EA-A662-8CAB-E52BFC2F4D28}"/>
                  </a:ext>
                </a:extLst>
              </p:cNvPr>
              <p:cNvPicPr/>
              <p:nvPr/>
            </p:nvPicPr>
            <p:blipFill>
              <a:blip r:embed="rId6"/>
              <a:stretch>
                <a:fillRect/>
              </a:stretch>
            </p:blipFill>
            <p:spPr>
              <a:xfrm>
                <a:off x="9592187" y="583533"/>
                <a:ext cx="18000" cy="18000"/>
              </a:xfrm>
              <a:prstGeom prst="rect">
                <a:avLst/>
              </a:prstGeom>
            </p:spPr>
          </p:pic>
        </mc:Fallback>
      </mc:AlternateContent>
      <p:sp>
        <p:nvSpPr>
          <p:cNvPr id="7" name="Text Placeholder 14">
            <a:extLst>
              <a:ext uri="{FF2B5EF4-FFF2-40B4-BE49-F238E27FC236}">
                <a16:creationId xmlns:a16="http://schemas.microsoft.com/office/drawing/2014/main" id="{7E050DE7-2D74-D8E5-E8F2-E1FAD2F7EC2B}"/>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2. Hiểu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F86EC98-4C40-BEB6-A671-A6AF284742DC}"/>
              </a:ext>
            </a:extLst>
          </p:cNvPr>
          <p:cNvPicPr>
            <a:picLocks noChangeAspect="1"/>
          </p:cNvPicPr>
          <p:nvPr/>
        </p:nvPicPr>
        <p:blipFill>
          <a:blip r:embed="rId7"/>
          <a:stretch>
            <a:fillRect/>
          </a:stretch>
        </p:blipFill>
        <p:spPr>
          <a:xfrm>
            <a:off x="495991" y="4698713"/>
            <a:ext cx="4679085" cy="674816"/>
          </a:xfrm>
          <a:prstGeom prst="rect">
            <a:avLst/>
          </a:prstGeom>
        </p:spPr>
      </p:pic>
    </p:spTree>
    <p:extLst>
      <p:ext uri="{BB962C8B-B14F-4D97-AF65-F5344CB8AC3E}">
        <p14:creationId xmlns:p14="http://schemas.microsoft.com/office/powerpoint/2010/main" val="161687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47" name="Picture 46">
            <a:extLst>
              <a:ext uri="{FF2B5EF4-FFF2-40B4-BE49-F238E27FC236}">
                <a16:creationId xmlns:a16="http://schemas.microsoft.com/office/drawing/2014/main" id="{0AEA98F5-00C0-08D1-C4C0-BD9FF88E9287}"/>
              </a:ext>
            </a:extLst>
          </p:cNvPr>
          <p:cNvPicPr>
            <a:picLocks noChangeAspect="1"/>
          </p:cNvPicPr>
          <p:nvPr/>
        </p:nvPicPr>
        <p:blipFill>
          <a:blip r:embed="rId2"/>
          <a:stretch>
            <a:fillRect/>
          </a:stretch>
        </p:blipFill>
        <p:spPr>
          <a:xfrm>
            <a:off x="1815782" y="1326290"/>
            <a:ext cx="7997182" cy="3228131"/>
          </a:xfrm>
          <a:prstGeom prst="rect">
            <a:avLst/>
          </a:prstGeom>
        </p:spPr>
      </p:pic>
      <p:pic>
        <p:nvPicPr>
          <p:cNvPr id="49" name="Picture 48">
            <a:extLst>
              <a:ext uri="{FF2B5EF4-FFF2-40B4-BE49-F238E27FC236}">
                <a16:creationId xmlns:a16="http://schemas.microsoft.com/office/drawing/2014/main" id="{3A38DAC6-66ED-3717-EBC0-43F19A4588B2}"/>
              </a:ext>
            </a:extLst>
          </p:cNvPr>
          <p:cNvPicPr>
            <a:picLocks noChangeAspect="1"/>
          </p:cNvPicPr>
          <p:nvPr/>
        </p:nvPicPr>
        <p:blipFill>
          <a:blip r:embed="rId3"/>
          <a:stretch>
            <a:fillRect/>
          </a:stretch>
        </p:blipFill>
        <p:spPr>
          <a:xfrm>
            <a:off x="6932354" y="460550"/>
            <a:ext cx="2880610" cy="480102"/>
          </a:xfrm>
          <a:prstGeom prst="rect">
            <a:avLst/>
          </a:prstGeom>
        </p:spPr>
      </p:pic>
      <p:pic>
        <p:nvPicPr>
          <p:cNvPr id="12291" name="Picture 12290">
            <a:extLst>
              <a:ext uri="{FF2B5EF4-FFF2-40B4-BE49-F238E27FC236}">
                <a16:creationId xmlns:a16="http://schemas.microsoft.com/office/drawing/2014/main" id="{6B4117FB-B16C-54BF-D460-FAB4031B19B9}"/>
              </a:ext>
            </a:extLst>
          </p:cNvPr>
          <p:cNvPicPr>
            <a:picLocks noChangeAspect="1"/>
          </p:cNvPicPr>
          <p:nvPr/>
        </p:nvPicPr>
        <p:blipFill>
          <a:blip r:embed="rId4"/>
          <a:stretch>
            <a:fillRect/>
          </a:stretch>
        </p:blipFill>
        <p:spPr>
          <a:xfrm>
            <a:off x="1667247" y="4887722"/>
            <a:ext cx="4532371" cy="1667465"/>
          </a:xfrm>
          <a:prstGeom prst="rect">
            <a:avLst/>
          </a:prstGeom>
        </p:spPr>
      </p:pic>
    </p:spTree>
    <p:extLst>
      <p:ext uri="{BB962C8B-B14F-4D97-AF65-F5344CB8AC3E}">
        <p14:creationId xmlns:p14="http://schemas.microsoft.com/office/powerpoint/2010/main" val="31435582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arn(inVertic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barn(inVertical)">
                                      <p:cBhvr>
                                        <p:cTn id="15"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51AC5-2086-BBD4-CFF8-9340FEF84333}"/>
              </a:ext>
            </a:extLst>
          </p:cNvPr>
          <p:cNvPicPr>
            <a:picLocks noChangeAspect="1"/>
          </p:cNvPicPr>
          <p:nvPr/>
        </p:nvPicPr>
        <p:blipFill>
          <a:blip r:embed="rId2"/>
          <a:stretch>
            <a:fillRect/>
          </a:stretch>
        </p:blipFill>
        <p:spPr>
          <a:xfrm>
            <a:off x="864282" y="1571551"/>
            <a:ext cx="6272014" cy="4826806"/>
          </a:xfrm>
          <a:prstGeom prst="rect">
            <a:avLst/>
          </a:prstGeom>
        </p:spPr>
      </p:pic>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PhoneService</a:t>
            </a:r>
          </a:p>
        </p:txBody>
      </p:sp>
      <p:pic>
        <p:nvPicPr>
          <p:cNvPr id="6" name="Picture 5">
            <a:extLst>
              <a:ext uri="{FF2B5EF4-FFF2-40B4-BE49-F238E27FC236}">
                <a16:creationId xmlns:a16="http://schemas.microsoft.com/office/drawing/2014/main" id="{C36127E2-9950-A385-BF36-7C720DDE0ACF}"/>
              </a:ext>
            </a:extLst>
          </p:cNvPr>
          <p:cNvPicPr>
            <a:picLocks noChangeAspect="1"/>
          </p:cNvPicPr>
          <p:nvPr/>
        </p:nvPicPr>
        <p:blipFill>
          <a:blip r:embed="rId3"/>
          <a:stretch>
            <a:fillRect/>
          </a:stretch>
        </p:blipFill>
        <p:spPr>
          <a:xfrm>
            <a:off x="6457719" y="136222"/>
            <a:ext cx="4214370" cy="1435329"/>
          </a:xfrm>
          <a:prstGeom prst="rect">
            <a:avLst/>
          </a:prstGeom>
        </p:spPr>
      </p:pic>
      <p:sp>
        <p:nvSpPr>
          <p:cNvPr id="7" name="TextBox 6">
            <a:extLst>
              <a:ext uri="{FF2B5EF4-FFF2-40B4-BE49-F238E27FC236}">
                <a16:creationId xmlns:a16="http://schemas.microsoft.com/office/drawing/2014/main" id="{B0C326F9-DE8B-C122-6951-04754B4E655D}"/>
              </a:ext>
            </a:extLst>
          </p:cNvPr>
          <p:cNvSpPr txBox="1"/>
          <p:nvPr/>
        </p:nvSpPr>
        <p:spPr>
          <a:xfrm>
            <a:off x="7386462" y="3071004"/>
            <a:ext cx="4429071" cy="1107996"/>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lớn khách hàng đăng kí PhoneService với tỉ lệ </a:t>
            </a:r>
            <a:r>
              <a:rPr lang="en-US" sz="2400">
                <a:solidFill>
                  <a:schemeClr val="accent1"/>
                </a:solidFill>
                <a:latin typeface="Times New Roman" panose="02020603050405020304" pitchFamily="18" charset="0"/>
                <a:cs typeface="Times New Roman" panose="02020603050405020304" pitchFamily="18" charset="0"/>
              </a:rPr>
              <a:t>90.32%</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922980"/>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MultipleLines</a:t>
            </a:r>
          </a:p>
        </p:txBody>
      </p:sp>
      <p:pic>
        <p:nvPicPr>
          <p:cNvPr id="4" name="Picture 3">
            <a:extLst>
              <a:ext uri="{FF2B5EF4-FFF2-40B4-BE49-F238E27FC236}">
                <a16:creationId xmlns:a16="http://schemas.microsoft.com/office/drawing/2014/main" id="{7FF9791F-5C3C-C3E9-D393-10CF7884BF0F}"/>
              </a:ext>
            </a:extLst>
          </p:cNvPr>
          <p:cNvPicPr>
            <a:picLocks noChangeAspect="1"/>
          </p:cNvPicPr>
          <p:nvPr/>
        </p:nvPicPr>
        <p:blipFill>
          <a:blip r:embed="rId2"/>
          <a:stretch>
            <a:fillRect/>
          </a:stretch>
        </p:blipFill>
        <p:spPr>
          <a:xfrm>
            <a:off x="1433827" y="1098320"/>
            <a:ext cx="6597365" cy="5489411"/>
          </a:xfrm>
          <a:prstGeom prst="rect">
            <a:avLst/>
          </a:prstGeom>
        </p:spPr>
      </p:pic>
      <p:pic>
        <p:nvPicPr>
          <p:cNvPr id="8" name="Picture 7">
            <a:extLst>
              <a:ext uri="{FF2B5EF4-FFF2-40B4-BE49-F238E27FC236}">
                <a16:creationId xmlns:a16="http://schemas.microsoft.com/office/drawing/2014/main" id="{0833CCE9-5582-8B2A-E8DA-F703A355EBA0}"/>
              </a:ext>
            </a:extLst>
          </p:cNvPr>
          <p:cNvPicPr>
            <a:picLocks noChangeAspect="1"/>
          </p:cNvPicPr>
          <p:nvPr/>
        </p:nvPicPr>
        <p:blipFill>
          <a:blip r:embed="rId3"/>
          <a:stretch>
            <a:fillRect/>
          </a:stretch>
        </p:blipFill>
        <p:spPr>
          <a:xfrm>
            <a:off x="7712014" y="250842"/>
            <a:ext cx="3390181" cy="1315822"/>
          </a:xfrm>
          <a:prstGeom prst="rect">
            <a:avLst/>
          </a:prstGeom>
        </p:spPr>
      </p:pic>
    </p:spTree>
    <p:extLst>
      <p:ext uri="{BB962C8B-B14F-4D97-AF65-F5344CB8AC3E}">
        <p14:creationId xmlns:p14="http://schemas.microsoft.com/office/powerpoint/2010/main" val="24808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6" name="Picture 5">
            <a:extLst>
              <a:ext uri="{FF2B5EF4-FFF2-40B4-BE49-F238E27FC236}">
                <a16:creationId xmlns:a16="http://schemas.microsoft.com/office/drawing/2014/main" id="{8E6CE531-D336-D778-8CAB-49F4B07BCB87}"/>
              </a:ext>
            </a:extLst>
          </p:cNvPr>
          <p:cNvPicPr>
            <a:picLocks noChangeAspect="1"/>
          </p:cNvPicPr>
          <p:nvPr/>
        </p:nvPicPr>
        <p:blipFill>
          <a:blip r:embed="rId2"/>
          <a:stretch>
            <a:fillRect/>
          </a:stretch>
        </p:blipFill>
        <p:spPr>
          <a:xfrm>
            <a:off x="9862253" y="1175532"/>
            <a:ext cx="1518621" cy="631427"/>
          </a:xfrm>
          <a:prstGeom prst="rect">
            <a:avLst/>
          </a:prstGeom>
        </p:spPr>
      </p:pic>
      <p:pic>
        <p:nvPicPr>
          <p:cNvPr id="9" name="Picture 8">
            <a:extLst>
              <a:ext uri="{FF2B5EF4-FFF2-40B4-BE49-F238E27FC236}">
                <a16:creationId xmlns:a16="http://schemas.microsoft.com/office/drawing/2014/main" id="{A0A5C8B8-0DA2-29DA-B1CD-A67EA5D72FCD}"/>
              </a:ext>
            </a:extLst>
          </p:cNvPr>
          <p:cNvPicPr>
            <a:picLocks noChangeAspect="1"/>
          </p:cNvPicPr>
          <p:nvPr/>
        </p:nvPicPr>
        <p:blipFill>
          <a:blip r:embed="rId3"/>
          <a:stretch>
            <a:fillRect/>
          </a:stretch>
        </p:blipFill>
        <p:spPr>
          <a:xfrm>
            <a:off x="752345" y="1175532"/>
            <a:ext cx="8379243" cy="5168118"/>
          </a:xfrm>
          <a:prstGeom prst="rect">
            <a:avLst/>
          </a:prstGeom>
        </p:spPr>
      </p:pic>
    </p:spTree>
    <p:extLst>
      <p:ext uri="{BB962C8B-B14F-4D97-AF65-F5344CB8AC3E}">
        <p14:creationId xmlns:p14="http://schemas.microsoft.com/office/powerpoint/2010/main" val="2911854265"/>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3" name="Picture 2">
            <a:extLst>
              <a:ext uri="{FF2B5EF4-FFF2-40B4-BE49-F238E27FC236}">
                <a16:creationId xmlns:a16="http://schemas.microsoft.com/office/drawing/2014/main" id="{DB36B6C4-E609-CCD6-9581-8F8F9B9F5635}"/>
              </a:ext>
            </a:extLst>
          </p:cNvPr>
          <p:cNvPicPr>
            <a:picLocks noChangeAspect="1"/>
          </p:cNvPicPr>
          <p:nvPr/>
        </p:nvPicPr>
        <p:blipFill>
          <a:blip r:embed="rId2"/>
          <a:stretch>
            <a:fillRect/>
          </a:stretch>
        </p:blipFill>
        <p:spPr>
          <a:xfrm>
            <a:off x="795023" y="1120413"/>
            <a:ext cx="6653977" cy="5391679"/>
          </a:xfrm>
          <a:prstGeom prst="rect">
            <a:avLst/>
          </a:prstGeom>
        </p:spPr>
      </p:pic>
      <p:pic>
        <p:nvPicPr>
          <p:cNvPr id="10" name="Picture 9">
            <a:extLst>
              <a:ext uri="{FF2B5EF4-FFF2-40B4-BE49-F238E27FC236}">
                <a16:creationId xmlns:a16="http://schemas.microsoft.com/office/drawing/2014/main" id="{F0259AC4-3999-F6DF-6214-89D034A44286}"/>
              </a:ext>
            </a:extLst>
          </p:cNvPr>
          <p:cNvPicPr>
            <a:picLocks noChangeAspect="1"/>
          </p:cNvPicPr>
          <p:nvPr/>
        </p:nvPicPr>
        <p:blipFill>
          <a:blip r:embed="rId3"/>
          <a:stretch>
            <a:fillRect/>
          </a:stretch>
        </p:blipFill>
        <p:spPr>
          <a:xfrm>
            <a:off x="6297567" y="5153149"/>
            <a:ext cx="5197321" cy="1168876"/>
          </a:xfrm>
          <a:prstGeom prst="rect">
            <a:avLst/>
          </a:prstGeom>
        </p:spPr>
      </p:pic>
      <p:sp>
        <p:nvSpPr>
          <p:cNvPr id="6" name="TextBox 5">
            <a:extLst>
              <a:ext uri="{FF2B5EF4-FFF2-40B4-BE49-F238E27FC236}">
                <a16:creationId xmlns:a16="http://schemas.microsoft.com/office/drawing/2014/main" id="{E397905A-047E-3C65-E506-860688489135}"/>
              </a:ext>
            </a:extLst>
          </p:cNvPr>
          <p:cNvSpPr txBox="1"/>
          <p:nvPr/>
        </p:nvSpPr>
        <p:spPr>
          <a:xfrm>
            <a:off x="7841410" y="2056986"/>
            <a:ext cx="309688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Có thể thấy </a:t>
            </a:r>
            <a:r>
              <a:rPr lang="en-US" i="1">
                <a:latin typeface="Times New Roman" panose="02020603050405020304" pitchFamily="18" charset="0"/>
                <a:cs typeface="Times New Roman" panose="02020603050405020304" pitchFamily="18" charset="0"/>
              </a:rPr>
              <a:t>Fiber optic </a:t>
            </a:r>
            <a:r>
              <a:rPr lang="en-US">
                <a:latin typeface="Times New Roman" panose="02020603050405020304" pitchFamily="18" charset="0"/>
                <a:cs typeface="Times New Roman" panose="02020603050405020304" pitchFamily="18" charset="0"/>
              </a:rPr>
              <a:t>là gói </a:t>
            </a:r>
            <a:r>
              <a:rPr lang="en-US" i="1">
                <a:latin typeface="Times New Roman" panose="02020603050405020304" pitchFamily="18" charset="0"/>
                <a:cs typeface="Times New Roman" panose="02020603050405020304" pitchFamily="18" charset="0"/>
              </a:rPr>
              <a:t>Internet</a:t>
            </a:r>
            <a:r>
              <a:rPr lang="en-US">
                <a:latin typeface="Times New Roman" panose="02020603050405020304" pitchFamily="18" charset="0"/>
                <a:cs typeface="Times New Roman" panose="02020603050405020304" pitchFamily="18" charset="0"/>
              </a:rPr>
              <a:t> cao cấp</a:t>
            </a:r>
            <a:endParaRPr lang="en-US">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B6F515-27A9-B75A-1D82-61EF20ED0088}"/>
              </a:ext>
            </a:extLst>
          </p:cNvPr>
          <p:cNvSpPr txBox="1"/>
          <p:nvPr/>
        </p:nvSpPr>
        <p:spPr>
          <a:xfrm>
            <a:off x="7841410" y="2879010"/>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Mặc dù là gói </a:t>
            </a:r>
            <a:r>
              <a:rPr lang="en-US" i="1">
                <a:latin typeface="Times New Roman" panose="02020603050405020304" pitchFamily="18" charset="0"/>
                <a:cs typeface="Times New Roman" panose="02020603050405020304" pitchFamily="18" charset="0"/>
              </a:rPr>
              <a:t>Internet</a:t>
            </a:r>
            <a:r>
              <a:rPr lang="en-US">
                <a:latin typeface="Times New Roman" panose="02020603050405020304" pitchFamily="18" charset="0"/>
                <a:cs typeface="Times New Roman" panose="02020603050405020304" pitchFamily="18" charset="0"/>
              </a:rPr>
              <a:t> cao cấp, tỉ lệ rời dịch vụ của nhóm người đăng kí gói này là rất cao</a:t>
            </a:r>
            <a:endParaRPr lang="en-US">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030358F-50C9-84F7-6E35-BA348D8CFF28}"/>
              </a:ext>
            </a:extLst>
          </p:cNvPr>
          <p:cNvPicPr>
            <a:picLocks noChangeAspect="1"/>
          </p:cNvPicPr>
          <p:nvPr/>
        </p:nvPicPr>
        <p:blipFill>
          <a:blip r:embed="rId4"/>
          <a:stretch>
            <a:fillRect/>
          </a:stretch>
        </p:blipFill>
        <p:spPr>
          <a:xfrm>
            <a:off x="6952431" y="161764"/>
            <a:ext cx="1943796" cy="1601832"/>
          </a:xfrm>
          <a:prstGeom prst="rect">
            <a:avLst/>
          </a:prstGeom>
        </p:spPr>
      </p:pic>
      <p:sp>
        <p:nvSpPr>
          <p:cNvPr id="11" name="TextBox 10">
            <a:extLst>
              <a:ext uri="{FF2B5EF4-FFF2-40B4-BE49-F238E27FC236}">
                <a16:creationId xmlns:a16="http://schemas.microsoft.com/office/drawing/2014/main" id="{81A43FDF-74A1-874E-D2E7-0F96B6EF4C91}"/>
              </a:ext>
            </a:extLst>
          </p:cNvPr>
          <p:cNvSpPr txBox="1"/>
          <p:nvPr/>
        </p:nvSpPr>
        <p:spPr>
          <a:xfrm>
            <a:off x="7841410" y="3978033"/>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Những gói </a:t>
            </a:r>
            <a:r>
              <a:rPr lang="en-US" i="1">
                <a:latin typeface="Times New Roman" panose="02020603050405020304" pitchFamily="18" charset="0"/>
                <a:cs typeface="Times New Roman" panose="02020603050405020304" pitchFamily="18" charset="0"/>
              </a:rPr>
              <a:t>InternetService</a:t>
            </a:r>
            <a:r>
              <a:rPr lang="en-US">
                <a:latin typeface="Times New Roman" panose="02020603050405020304" pitchFamily="18" charset="0"/>
                <a:cs typeface="Times New Roman" panose="02020603050405020304" pitchFamily="18" charset="0"/>
              </a:rPr>
              <a:t> không giúp người dùng ở lại với công ty lâu hơn</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251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3" name="Picture 2">
            <a:extLst>
              <a:ext uri="{FF2B5EF4-FFF2-40B4-BE49-F238E27FC236}">
                <a16:creationId xmlns:a16="http://schemas.microsoft.com/office/drawing/2014/main" id="{37529D21-C890-0717-3937-6872DA89C19E}"/>
              </a:ext>
            </a:extLst>
          </p:cNvPr>
          <p:cNvPicPr>
            <a:picLocks noChangeAspect="1"/>
          </p:cNvPicPr>
          <p:nvPr/>
        </p:nvPicPr>
        <p:blipFill>
          <a:blip r:embed="rId2"/>
          <a:stretch>
            <a:fillRect/>
          </a:stretch>
        </p:blipFill>
        <p:spPr>
          <a:xfrm>
            <a:off x="782598" y="1689805"/>
            <a:ext cx="5174428" cy="4168501"/>
          </a:xfrm>
          <a:prstGeom prst="rect">
            <a:avLst/>
          </a:prstGeom>
        </p:spPr>
      </p:pic>
      <p:pic>
        <p:nvPicPr>
          <p:cNvPr id="6" name="Picture 5">
            <a:extLst>
              <a:ext uri="{FF2B5EF4-FFF2-40B4-BE49-F238E27FC236}">
                <a16:creationId xmlns:a16="http://schemas.microsoft.com/office/drawing/2014/main" id="{9FF46082-3C0C-40F0-4F36-57D54A672D91}"/>
              </a:ext>
            </a:extLst>
          </p:cNvPr>
          <p:cNvPicPr>
            <a:picLocks noChangeAspect="1"/>
          </p:cNvPicPr>
          <p:nvPr/>
        </p:nvPicPr>
        <p:blipFill>
          <a:blip r:embed="rId3"/>
          <a:stretch>
            <a:fillRect/>
          </a:stretch>
        </p:blipFill>
        <p:spPr>
          <a:xfrm>
            <a:off x="6096000" y="1689805"/>
            <a:ext cx="5182049" cy="4153260"/>
          </a:xfrm>
          <a:prstGeom prst="rect">
            <a:avLst/>
          </a:prstGeom>
        </p:spPr>
      </p:pic>
      <p:pic>
        <p:nvPicPr>
          <p:cNvPr id="8" name="Picture 7">
            <a:extLst>
              <a:ext uri="{FF2B5EF4-FFF2-40B4-BE49-F238E27FC236}">
                <a16:creationId xmlns:a16="http://schemas.microsoft.com/office/drawing/2014/main" id="{A56767A0-9BB2-3B95-F753-3486A85780F6}"/>
              </a:ext>
            </a:extLst>
          </p:cNvPr>
          <p:cNvPicPr>
            <a:picLocks noChangeAspect="1"/>
          </p:cNvPicPr>
          <p:nvPr/>
        </p:nvPicPr>
        <p:blipFill>
          <a:blip r:embed="rId4"/>
          <a:stretch>
            <a:fillRect/>
          </a:stretch>
        </p:blipFill>
        <p:spPr>
          <a:xfrm>
            <a:off x="851183" y="1712667"/>
            <a:ext cx="5037257" cy="4145639"/>
          </a:xfrm>
          <a:prstGeom prst="rect">
            <a:avLst/>
          </a:prstGeom>
        </p:spPr>
      </p:pic>
      <p:pic>
        <p:nvPicPr>
          <p:cNvPr id="10" name="Picture 9">
            <a:extLst>
              <a:ext uri="{FF2B5EF4-FFF2-40B4-BE49-F238E27FC236}">
                <a16:creationId xmlns:a16="http://schemas.microsoft.com/office/drawing/2014/main" id="{C96A0938-A5CB-9CB4-2C9B-9CAD67E5F597}"/>
              </a:ext>
            </a:extLst>
          </p:cNvPr>
          <p:cNvPicPr>
            <a:picLocks noChangeAspect="1"/>
          </p:cNvPicPr>
          <p:nvPr/>
        </p:nvPicPr>
        <p:blipFill>
          <a:blip r:embed="rId5"/>
          <a:stretch>
            <a:fillRect/>
          </a:stretch>
        </p:blipFill>
        <p:spPr>
          <a:xfrm>
            <a:off x="6198878" y="1689805"/>
            <a:ext cx="4976291" cy="4145639"/>
          </a:xfrm>
          <a:prstGeom prst="rect">
            <a:avLst/>
          </a:prstGeom>
        </p:spPr>
      </p:pic>
    </p:spTree>
    <p:extLst>
      <p:ext uri="{BB962C8B-B14F-4D97-AF65-F5344CB8AC3E}">
        <p14:creationId xmlns:p14="http://schemas.microsoft.com/office/powerpoint/2010/main" val="31900050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 presetClass="exit" presetSubtype="0" fill="hold" nodeType="withEffect">
                                  <p:stCondLst>
                                    <p:cond delay="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6" presetClass="entr" presetSubtype="2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4" name="Picture 3">
            <a:extLst>
              <a:ext uri="{FF2B5EF4-FFF2-40B4-BE49-F238E27FC236}">
                <a16:creationId xmlns:a16="http://schemas.microsoft.com/office/drawing/2014/main" id="{B0DE9D87-34FF-26E7-F5A6-BAC77E03CECB}"/>
              </a:ext>
            </a:extLst>
          </p:cNvPr>
          <p:cNvPicPr>
            <a:picLocks noChangeAspect="1"/>
          </p:cNvPicPr>
          <p:nvPr/>
        </p:nvPicPr>
        <p:blipFill>
          <a:blip r:embed="rId2"/>
          <a:stretch>
            <a:fillRect/>
          </a:stretch>
        </p:blipFill>
        <p:spPr>
          <a:xfrm>
            <a:off x="911572" y="1414733"/>
            <a:ext cx="4664575" cy="1727278"/>
          </a:xfrm>
          <a:prstGeom prst="rect">
            <a:avLst/>
          </a:prstGeom>
        </p:spPr>
      </p:pic>
      <p:pic>
        <p:nvPicPr>
          <p:cNvPr id="7" name="Picture 6">
            <a:extLst>
              <a:ext uri="{FF2B5EF4-FFF2-40B4-BE49-F238E27FC236}">
                <a16:creationId xmlns:a16="http://schemas.microsoft.com/office/drawing/2014/main" id="{29FD682C-71F6-F2B9-0914-C7B91933701C}"/>
              </a:ext>
            </a:extLst>
          </p:cNvPr>
          <p:cNvPicPr>
            <a:picLocks noChangeAspect="1"/>
          </p:cNvPicPr>
          <p:nvPr/>
        </p:nvPicPr>
        <p:blipFill>
          <a:blip r:embed="rId3"/>
          <a:stretch>
            <a:fillRect/>
          </a:stretch>
        </p:blipFill>
        <p:spPr>
          <a:xfrm>
            <a:off x="6096000" y="1414733"/>
            <a:ext cx="4965925" cy="1727278"/>
          </a:xfrm>
          <a:prstGeom prst="rect">
            <a:avLst/>
          </a:prstGeom>
        </p:spPr>
      </p:pic>
      <p:pic>
        <p:nvPicPr>
          <p:cNvPr id="11" name="Picture 10">
            <a:extLst>
              <a:ext uri="{FF2B5EF4-FFF2-40B4-BE49-F238E27FC236}">
                <a16:creationId xmlns:a16="http://schemas.microsoft.com/office/drawing/2014/main" id="{56374101-56B9-5C7C-AED7-D127874DDD78}"/>
              </a:ext>
            </a:extLst>
          </p:cNvPr>
          <p:cNvPicPr>
            <a:picLocks noChangeAspect="1"/>
          </p:cNvPicPr>
          <p:nvPr/>
        </p:nvPicPr>
        <p:blipFill>
          <a:blip r:embed="rId4"/>
          <a:stretch>
            <a:fillRect/>
          </a:stretch>
        </p:blipFill>
        <p:spPr>
          <a:xfrm>
            <a:off x="911572" y="3715989"/>
            <a:ext cx="4861604" cy="1727277"/>
          </a:xfrm>
          <a:prstGeom prst="rect">
            <a:avLst/>
          </a:prstGeom>
        </p:spPr>
      </p:pic>
      <p:pic>
        <p:nvPicPr>
          <p:cNvPr id="13" name="Picture 12">
            <a:extLst>
              <a:ext uri="{FF2B5EF4-FFF2-40B4-BE49-F238E27FC236}">
                <a16:creationId xmlns:a16="http://schemas.microsoft.com/office/drawing/2014/main" id="{9699D1E3-79B1-9FE8-A5D9-0472903CF6EC}"/>
              </a:ext>
            </a:extLst>
          </p:cNvPr>
          <p:cNvPicPr>
            <a:picLocks noChangeAspect="1"/>
          </p:cNvPicPr>
          <p:nvPr/>
        </p:nvPicPr>
        <p:blipFill>
          <a:blip r:embed="rId5"/>
          <a:stretch>
            <a:fillRect/>
          </a:stretch>
        </p:blipFill>
        <p:spPr>
          <a:xfrm>
            <a:off x="6181266" y="3715990"/>
            <a:ext cx="4824794" cy="1727276"/>
          </a:xfrm>
          <a:prstGeom prst="rect">
            <a:avLst/>
          </a:prstGeom>
        </p:spPr>
      </p:pic>
      <p:sp>
        <p:nvSpPr>
          <p:cNvPr id="14" name="Rectangle 13">
            <a:extLst>
              <a:ext uri="{FF2B5EF4-FFF2-40B4-BE49-F238E27FC236}">
                <a16:creationId xmlns:a16="http://schemas.microsoft.com/office/drawing/2014/main" id="{3000C9C9-C659-498F-CBAA-509E724BE727}"/>
              </a:ext>
            </a:extLst>
          </p:cNvPr>
          <p:cNvSpPr/>
          <p:nvPr/>
        </p:nvSpPr>
        <p:spPr>
          <a:xfrm>
            <a:off x="1173192" y="1699404"/>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B6447F-1CA1-C88F-B1F7-332E091B5D67}"/>
              </a:ext>
            </a:extLst>
          </p:cNvPr>
          <p:cNvSpPr/>
          <p:nvPr/>
        </p:nvSpPr>
        <p:spPr>
          <a:xfrm>
            <a:off x="1058172" y="4002657"/>
            <a:ext cx="1443487" cy="402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579D74-6F97-EF4D-E99A-A1D9FA44835F}"/>
              </a:ext>
            </a:extLst>
          </p:cNvPr>
          <p:cNvSpPr/>
          <p:nvPr/>
        </p:nvSpPr>
        <p:spPr>
          <a:xfrm>
            <a:off x="6449156" y="1724177"/>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6A3E82-FB5E-48E1-1420-52071C58429C}"/>
              </a:ext>
            </a:extLst>
          </p:cNvPr>
          <p:cNvSpPr/>
          <p:nvPr/>
        </p:nvSpPr>
        <p:spPr>
          <a:xfrm>
            <a:off x="6535420" y="3999782"/>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005583"/>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39AFEF54-81D6-55F3-7A1E-BB2A8856A5D3}"/>
              </a:ext>
            </a:extLst>
          </p:cNvPr>
          <p:cNvPicPr>
            <a:picLocks noChangeAspect="1"/>
          </p:cNvPicPr>
          <p:nvPr/>
        </p:nvPicPr>
        <p:blipFill>
          <a:blip r:embed="rId2"/>
          <a:stretch>
            <a:fillRect/>
          </a:stretch>
        </p:blipFill>
        <p:spPr>
          <a:xfrm>
            <a:off x="6294734" y="1462289"/>
            <a:ext cx="5212009" cy="4315575"/>
          </a:xfrm>
          <a:prstGeom prst="rect">
            <a:avLst/>
          </a:prstGeom>
        </p:spPr>
      </p:pic>
      <p:pic>
        <p:nvPicPr>
          <p:cNvPr id="5" name="Picture 4">
            <a:extLst>
              <a:ext uri="{FF2B5EF4-FFF2-40B4-BE49-F238E27FC236}">
                <a16:creationId xmlns:a16="http://schemas.microsoft.com/office/drawing/2014/main" id="{60A08B40-4888-093D-8CFB-D0A3DA65D835}"/>
              </a:ext>
            </a:extLst>
          </p:cNvPr>
          <p:cNvPicPr>
            <a:picLocks noChangeAspect="1"/>
          </p:cNvPicPr>
          <p:nvPr/>
        </p:nvPicPr>
        <p:blipFill>
          <a:blip r:embed="rId3"/>
          <a:stretch>
            <a:fillRect/>
          </a:stretch>
        </p:blipFill>
        <p:spPr>
          <a:xfrm>
            <a:off x="587024" y="1462289"/>
            <a:ext cx="5310243" cy="4315575"/>
          </a:xfrm>
          <a:prstGeom prst="rect">
            <a:avLst/>
          </a:prstGeom>
        </p:spPr>
      </p:pic>
    </p:spTree>
    <p:extLst>
      <p:ext uri="{BB962C8B-B14F-4D97-AF65-F5344CB8AC3E}">
        <p14:creationId xmlns:p14="http://schemas.microsoft.com/office/powerpoint/2010/main" val="2301776180"/>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74A31704-FE5C-2148-9D6F-CDE5028E5359}"/>
              </a:ext>
            </a:extLst>
          </p:cNvPr>
          <p:cNvPicPr>
            <a:picLocks noChangeAspect="1"/>
          </p:cNvPicPr>
          <p:nvPr/>
        </p:nvPicPr>
        <p:blipFill>
          <a:blip r:embed="rId2"/>
          <a:stretch>
            <a:fillRect/>
          </a:stretch>
        </p:blipFill>
        <p:spPr>
          <a:xfrm>
            <a:off x="1425291" y="992989"/>
            <a:ext cx="5651737" cy="5865011"/>
          </a:xfrm>
          <a:prstGeom prst="rect">
            <a:avLst/>
          </a:prstGeom>
        </p:spPr>
      </p:pic>
      <p:pic>
        <p:nvPicPr>
          <p:cNvPr id="5" name="Picture 4">
            <a:extLst>
              <a:ext uri="{FF2B5EF4-FFF2-40B4-BE49-F238E27FC236}">
                <a16:creationId xmlns:a16="http://schemas.microsoft.com/office/drawing/2014/main" id="{30A64D35-B277-4D17-6AD7-08E2C1A1DF31}"/>
              </a:ext>
            </a:extLst>
          </p:cNvPr>
          <p:cNvPicPr>
            <a:picLocks noChangeAspect="1"/>
          </p:cNvPicPr>
          <p:nvPr/>
        </p:nvPicPr>
        <p:blipFill>
          <a:blip r:embed="rId3"/>
          <a:stretch>
            <a:fillRect/>
          </a:stretch>
        </p:blipFill>
        <p:spPr>
          <a:xfrm>
            <a:off x="4646931" y="4550582"/>
            <a:ext cx="6925954" cy="1433839"/>
          </a:xfrm>
          <a:prstGeom prst="rect">
            <a:avLst/>
          </a:prstGeom>
        </p:spPr>
      </p:pic>
      <p:sp>
        <p:nvSpPr>
          <p:cNvPr id="2" name="TextBox 1">
            <a:extLst>
              <a:ext uri="{FF2B5EF4-FFF2-40B4-BE49-F238E27FC236}">
                <a16:creationId xmlns:a16="http://schemas.microsoft.com/office/drawing/2014/main" id="{2C723766-4CD4-F31D-7A78-9E88E4B84857}"/>
              </a:ext>
            </a:extLst>
          </p:cNvPr>
          <p:cNvSpPr txBox="1"/>
          <p:nvPr/>
        </p:nvSpPr>
        <p:spPr>
          <a:xfrm>
            <a:off x="6936581" y="1509623"/>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Dịch vụ </a:t>
            </a:r>
            <a:r>
              <a:rPr lang="en-US" sz="2000">
                <a:solidFill>
                  <a:schemeClr val="accent1"/>
                </a:solidFill>
                <a:latin typeface="Times New Roman" panose="02020603050405020304" pitchFamily="18" charset="0"/>
                <a:cs typeface="Times New Roman" panose="02020603050405020304" pitchFamily="18" charset="0"/>
              </a:rPr>
              <a:t>StreamingTV</a:t>
            </a:r>
            <a:r>
              <a:rPr lang="en-US" sz="2000">
                <a:latin typeface="Times New Roman" panose="02020603050405020304" pitchFamily="18" charset="0"/>
                <a:cs typeface="Times New Roman" panose="02020603050405020304" pitchFamily="18" charset="0"/>
              </a:rPr>
              <a:t> và </a:t>
            </a:r>
            <a:r>
              <a:rPr lang="en-US" sz="2000">
                <a:solidFill>
                  <a:schemeClr val="accent1"/>
                </a:solidFill>
                <a:latin typeface="Times New Roman" panose="02020603050405020304" pitchFamily="18" charset="0"/>
                <a:cs typeface="Times New Roman" panose="02020603050405020304" pitchFamily="18" charset="0"/>
              </a:rPr>
              <a:t>StreamingMovies</a:t>
            </a:r>
            <a:r>
              <a:rPr lang="en-US" sz="2000">
                <a:latin typeface="Times New Roman" panose="02020603050405020304" pitchFamily="18" charset="0"/>
                <a:cs typeface="Times New Roman" panose="02020603050405020304" pitchFamily="18" charset="0"/>
              </a:rPr>
              <a:t> có xu hướng đi chung với nhau</a:t>
            </a:r>
          </a:p>
        </p:txBody>
      </p:sp>
    </p:spTree>
    <p:extLst>
      <p:ext uri="{BB962C8B-B14F-4D97-AF65-F5344CB8AC3E}">
        <p14:creationId xmlns:p14="http://schemas.microsoft.com/office/powerpoint/2010/main" val="487272116"/>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6697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a:t>
            </a:r>
          </a:p>
        </p:txBody>
      </p:sp>
      <p:pic>
        <p:nvPicPr>
          <p:cNvPr id="7" name="Picture 6">
            <a:extLst>
              <a:ext uri="{FF2B5EF4-FFF2-40B4-BE49-F238E27FC236}">
                <a16:creationId xmlns:a16="http://schemas.microsoft.com/office/drawing/2014/main" id="{202AB67A-23B9-23E1-89D0-C7EB085B289A}"/>
              </a:ext>
            </a:extLst>
          </p:cNvPr>
          <p:cNvPicPr>
            <a:picLocks noChangeAspect="1"/>
          </p:cNvPicPr>
          <p:nvPr/>
        </p:nvPicPr>
        <p:blipFill>
          <a:blip r:embed="rId2"/>
          <a:stretch>
            <a:fillRect/>
          </a:stretch>
        </p:blipFill>
        <p:spPr>
          <a:xfrm>
            <a:off x="6869871" y="291319"/>
            <a:ext cx="3982205" cy="1779857"/>
          </a:xfrm>
          <a:prstGeom prst="rect">
            <a:avLst/>
          </a:prstGeom>
        </p:spPr>
      </p:pic>
      <p:pic>
        <p:nvPicPr>
          <p:cNvPr id="3" name="Picture 2">
            <a:extLst>
              <a:ext uri="{FF2B5EF4-FFF2-40B4-BE49-F238E27FC236}">
                <a16:creationId xmlns:a16="http://schemas.microsoft.com/office/drawing/2014/main" id="{FC08ED8D-E073-CB58-602D-3EEC11913D83}"/>
              </a:ext>
            </a:extLst>
          </p:cNvPr>
          <p:cNvPicPr>
            <a:picLocks noChangeAspect="1"/>
          </p:cNvPicPr>
          <p:nvPr/>
        </p:nvPicPr>
        <p:blipFill>
          <a:blip r:embed="rId3"/>
          <a:stretch>
            <a:fillRect/>
          </a:stretch>
        </p:blipFill>
        <p:spPr>
          <a:xfrm>
            <a:off x="848219" y="1245835"/>
            <a:ext cx="5776868" cy="4812569"/>
          </a:xfrm>
          <a:prstGeom prst="rect">
            <a:avLst/>
          </a:prstGeom>
        </p:spPr>
      </p:pic>
    </p:spTree>
    <p:extLst>
      <p:ext uri="{BB962C8B-B14F-4D97-AF65-F5344CB8AC3E}">
        <p14:creationId xmlns:p14="http://schemas.microsoft.com/office/powerpoint/2010/main" val="299634078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13C8D7-73CF-A1C4-1429-A9A286F11987}"/>
              </a:ext>
            </a:extLst>
          </p:cNvPr>
          <p:cNvPicPr>
            <a:picLocks noChangeAspect="1"/>
          </p:cNvPicPr>
          <p:nvPr/>
        </p:nvPicPr>
        <p:blipFill>
          <a:blip r:embed="rId2"/>
          <a:stretch>
            <a:fillRect/>
          </a:stretch>
        </p:blipFill>
        <p:spPr>
          <a:xfrm>
            <a:off x="392713" y="1236575"/>
            <a:ext cx="3833192" cy="4656223"/>
          </a:xfrm>
          <a:prstGeom prst="rect">
            <a:avLst/>
          </a:prstGeom>
        </p:spPr>
      </p:pic>
      <p:sp>
        <p:nvSpPr>
          <p:cNvPr id="18" name="Rectangle 17">
            <a:extLst>
              <a:ext uri="{FF2B5EF4-FFF2-40B4-BE49-F238E27FC236}">
                <a16:creationId xmlns:a16="http://schemas.microsoft.com/office/drawing/2014/main" id="{2462F173-CFEF-EAAE-7AFE-FABBF6CDA5DF}"/>
              </a:ext>
            </a:extLst>
          </p:cNvPr>
          <p:cNvSpPr/>
          <p:nvPr/>
        </p:nvSpPr>
        <p:spPr>
          <a:xfrm>
            <a:off x="494313" y="5336076"/>
            <a:ext cx="3731592" cy="2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68A3FE0-AA7F-DA40-1065-677B190C3143}"/>
              </a:ext>
            </a:extLst>
          </p:cNvPr>
          <p:cNvPicPr>
            <a:picLocks noChangeAspect="1"/>
          </p:cNvPicPr>
          <p:nvPr/>
        </p:nvPicPr>
        <p:blipFill>
          <a:blip r:embed="rId3"/>
          <a:stretch>
            <a:fillRect/>
          </a:stretch>
        </p:blipFill>
        <p:spPr>
          <a:xfrm>
            <a:off x="4641527" y="2063616"/>
            <a:ext cx="6089215" cy="693480"/>
          </a:xfrm>
          <a:prstGeom prst="rect">
            <a:avLst/>
          </a:prstGeom>
        </p:spPr>
      </p:pic>
      <p:pic>
        <p:nvPicPr>
          <p:cNvPr id="22" name="Picture 21">
            <a:extLst>
              <a:ext uri="{FF2B5EF4-FFF2-40B4-BE49-F238E27FC236}">
                <a16:creationId xmlns:a16="http://schemas.microsoft.com/office/drawing/2014/main" id="{270DFF64-7D0E-15A8-499C-82151D72AD77}"/>
              </a:ext>
            </a:extLst>
          </p:cNvPr>
          <p:cNvPicPr>
            <a:picLocks noChangeAspect="1"/>
          </p:cNvPicPr>
          <p:nvPr/>
        </p:nvPicPr>
        <p:blipFill>
          <a:blip r:embed="rId4"/>
          <a:stretch>
            <a:fillRect/>
          </a:stretch>
        </p:blipFill>
        <p:spPr>
          <a:xfrm>
            <a:off x="4641527" y="2757096"/>
            <a:ext cx="6089215" cy="662997"/>
          </a:xfrm>
          <a:prstGeom prst="rect">
            <a:avLst/>
          </a:prstGeom>
        </p:spPr>
      </p:pic>
      <p:sp>
        <p:nvSpPr>
          <p:cNvPr id="2" name="Rectangle 1">
            <a:extLst>
              <a:ext uri="{FF2B5EF4-FFF2-40B4-BE49-F238E27FC236}">
                <a16:creationId xmlns:a16="http://schemas.microsoft.com/office/drawing/2014/main" id="{67FC4159-761B-C168-E229-85DBEDA18618}"/>
              </a:ext>
            </a:extLst>
          </p:cNvPr>
          <p:cNvSpPr/>
          <p:nvPr/>
        </p:nvSpPr>
        <p:spPr>
          <a:xfrm>
            <a:off x="9828553" y="2752874"/>
            <a:ext cx="596685" cy="635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FDCD60-34B0-0637-EDE6-909729ABE755}"/>
              </a:ext>
            </a:extLst>
          </p:cNvPr>
          <p:cNvSpPr/>
          <p:nvPr/>
        </p:nvSpPr>
        <p:spPr>
          <a:xfrm>
            <a:off x="7254815" y="2094098"/>
            <a:ext cx="301925" cy="662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4">
            <a:extLst>
              <a:ext uri="{FF2B5EF4-FFF2-40B4-BE49-F238E27FC236}">
                <a16:creationId xmlns:a16="http://schemas.microsoft.com/office/drawing/2014/main" id="{F263732A-0846-0801-A045-1AB974F3B8C8}"/>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3. Làm sạch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EC10F95-1146-B315-AD6F-C9EF59036FB1}"/>
              </a:ext>
            </a:extLst>
          </p:cNvPr>
          <p:cNvPicPr>
            <a:picLocks noChangeAspect="1"/>
          </p:cNvPicPr>
          <p:nvPr/>
        </p:nvPicPr>
        <p:blipFill>
          <a:blip r:embed="rId5"/>
          <a:stretch>
            <a:fillRect/>
          </a:stretch>
        </p:blipFill>
        <p:spPr>
          <a:xfrm>
            <a:off x="4034454" y="815979"/>
            <a:ext cx="7624783" cy="841191"/>
          </a:xfrm>
          <a:prstGeom prst="rect">
            <a:avLst/>
          </a:prstGeom>
        </p:spPr>
      </p:pic>
      <p:sp>
        <p:nvSpPr>
          <p:cNvPr id="4" name="TextBox 3">
            <a:extLst>
              <a:ext uri="{FF2B5EF4-FFF2-40B4-BE49-F238E27FC236}">
                <a16:creationId xmlns:a16="http://schemas.microsoft.com/office/drawing/2014/main" id="{AF023BBC-9FBF-E6B5-6F44-E90748D47C50}"/>
              </a:ext>
            </a:extLst>
          </p:cNvPr>
          <p:cNvSpPr txBox="1"/>
          <p:nvPr/>
        </p:nvSpPr>
        <p:spPr>
          <a:xfrm>
            <a:off x="4624879" y="3648974"/>
            <a:ext cx="6443932" cy="120032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Chúng ta sẽ đặt ra giả thuyết rằng đây là những khách hàng mới đăng kí dịch vụ vào tháng này </a:t>
            </a:r>
          </a:p>
          <a:p>
            <a:r>
              <a:rPr lang="en-US">
                <a:latin typeface="Times New Roman" panose="02020603050405020304" pitchFamily="18" charset="0"/>
                <a:cs typeface="Times New Roman" panose="02020603050405020304" pitchFamily="18" charset="0"/>
              </a:rPr>
              <a:t>-&gt; Họ sẽ chưa được công ty/tập đoàn ghi nhận thông tin vào cột </a:t>
            </a:r>
            <a:r>
              <a:rPr lang="en-US">
                <a:solidFill>
                  <a:srgbClr val="FF0000"/>
                </a:solidFill>
                <a:latin typeface="Times New Roman" panose="02020603050405020304" pitchFamily="18" charset="0"/>
                <a:cs typeface="Times New Roman" panose="02020603050405020304" pitchFamily="18" charset="0"/>
              </a:rPr>
              <a:t>TotalCharges</a:t>
            </a:r>
          </a:p>
        </p:txBody>
      </p:sp>
      <p:sp>
        <p:nvSpPr>
          <p:cNvPr id="13" name="TextBox 12">
            <a:extLst>
              <a:ext uri="{FF2B5EF4-FFF2-40B4-BE49-F238E27FC236}">
                <a16:creationId xmlns:a16="http://schemas.microsoft.com/office/drawing/2014/main" id="{E1B1AC45-FE17-DF50-6B54-D251ED892830}"/>
              </a:ext>
            </a:extLst>
          </p:cNvPr>
          <p:cNvSpPr txBox="1"/>
          <p:nvPr/>
        </p:nvSpPr>
        <p:spPr>
          <a:xfrm>
            <a:off x="4624879" y="4947576"/>
            <a:ext cx="644393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Vì vậy, hãy đặt giá trị còn thiếu ở cột này bằng 0</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animBg="1"/>
      <p:bldP spid="4"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8" y="408214"/>
            <a:ext cx="302895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PaymentMethod</a:t>
            </a:r>
          </a:p>
        </p:txBody>
      </p:sp>
      <p:pic>
        <p:nvPicPr>
          <p:cNvPr id="4" name="Picture 3">
            <a:extLst>
              <a:ext uri="{FF2B5EF4-FFF2-40B4-BE49-F238E27FC236}">
                <a16:creationId xmlns:a16="http://schemas.microsoft.com/office/drawing/2014/main" id="{324A4956-928F-159B-1247-B9A0715C0E71}"/>
              </a:ext>
            </a:extLst>
          </p:cNvPr>
          <p:cNvPicPr>
            <a:picLocks noChangeAspect="1"/>
          </p:cNvPicPr>
          <p:nvPr/>
        </p:nvPicPr>
        <p:blipFill>
          <a:blip r:embed="rId2"/>
          <a:stretch>
            <a:fillRect/>
          </a:stretch>
        </p:blipFill>
        <p:spPr>
          <a:xfrm>
            <a:off x="554104" y="1470179"/>
            <a:ext cx="5294606" cy="4718929"/>
          </a:xfrm>
          <a:prstGeom prst="rect">
            <a:avLst/>
          </a:prstGeom>
        </p:spPr>
      </p:pic>
      <p:pic>
        <p:nvPicPr>
          <p:cNvPr id="5" name="Picture 4">
            <a:extLst>
              <a:ext uri="{FF2B5EF4-FFF2-40B4-BE49-F238E27FC236}">
                <a16:creationId xmlns:a16="http://schemas.microsoft.com/office/drawing/2014/main" id="{4F1AAFD9-AC44-E344-C6F5-6F8725CEF88B}"/>
              </a:ext>
            </a:extLst>
          </p:cNvPr>
          <p:cNvPicPr>
            <a:picLocks noChangeAspect="1"/>
          </p:cNvPicPr>
          <p:nvPr/>
        </p:nvPicPr>
        <p:blipFill>
          <a:blip r:embed="rId3"/>
          <a:stretch>
            <a:fillRect/>
          </a:stretch>
        </p:blipFill>
        <p:spPr>
          <a:xfrm>
            <a:off x="5216237" y="487217"/>
            <a:ext cx="5942903" cy="1332894"/>
          </a:xfrm>
          <a:prstGeom prst="rect">
            <a:avLst/>
          </a:prstGeom>
        </p:spPr>
      </p:pic>
      <p:sp>
        <p:nvSpPr>
          <p:cNvPr id="7" name="TextBox 6">
            <a:extLst>
              <a:ext uri="{FF2B5EF4-FFF2-40B4-BE49-F238E27FC236}">
                <a16:creationId xmlns:a16="http://schemas.microsoft.com/office/drawing/2014/main" id="{2E54E901-C5EE-F211-E7F7-0C8ECF5B1E59}"/>
              </a:ext>
            </a:extLst>
          </p:cNvPr>
          <p:cNvSpPr txBox="1"/>
          <p:nvPr/>
        </p:nvSpPr>
        <p:spPr>
          <a:xfrm>
            <a:off x="6505259" y="3257599"/>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Chúng ta cần đặt sự quan tâm vào phương thức </a:t>
            </a:r>
            <a:r>
              <a:rPr lang="en-US" sz="2000">
                <a:solidFill>
                  <a:schemeClr val="accent1"/>
                </a:solidFill>
                <a:latin typeface="Times New Roman" panose="02020603050405020304" pitchFamily="18" charset="0"/>
                <a:cs typeface="Times New Roman" panose="02020603050405020304" pitchFamily="18" charset="0"/>
              </a:rPr>
              <a:t>Electronic check</a:t>
            </a:r>
            <a:r>
              <a:rPr lang="en-US" sz="2000">
                <a:latin typeface="Times New Roman" panose="02020603050405020304" pitchFamily="18" charset="0"/>
                <a:cs typeface="Times New Roman" panose="02020603050405020304" pitchFamily="18" charset="0"/>
              </a:rPr>
              <a:t> của gói dịch vụ </a:t>
            </a:r>
            <a:r>
              <a:rPr lang="en-US" sz="2000">
                <a:solidFill>
                  <a:schemeClr val="accent1"/>
                </a:solidFill>
                <a:latin typeface="Times New Roman" panose="02020603050405020304" pitchFamily="18" charset="0"/>
                <a:cs typeface="Times New Roman" panose="02020603050405020304" pitchFamily="18" charset="0"/>
              </a:rPr>
              <a:t>PaymentMethod</a:t>
            </a:r>
          </a:p>
        </p:txBody>
      </p:sp>
    </p:spTree>
    <p:extLst>
      <p:ext uri="{BB962C8B-B14F-4D97-AF65-F5344CB8AC3E}">
        <p14:creationId xmlns:p14="http://schemas.microsoft.com/office/powerpoint/2010/main" val="1804226578"/>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 - PaymentMethod</a:t>
            </a:r>
          </a:p>
        </p:txBody>
      </p:sp>
      <p:pic>
        <p:nvPicPr>
          <p:cNvPr id="3" name="Picture 2">
            <a:extLst>
              <a:ext uri="{FF2B5EF4-FFF2-40B4-BE49-F238E27FC236}">
                <a16:creationId xmlns:a16="http://schemas.microsoft.com/office/drawing/2014/main" id="{61B50445-5710-3E51-6C88-2AD3C3F21495}"/>
              </a:ext>
            </a:extLst>
          </p:cNvPr>
          <p:cNvPicPr>
            <a:picLocks noChangeAspect="1"/>
          </p:cNvPicPr>
          <p:nvPr/>
        </p:nvPicPr>
        <p:blipFill>
          <a:blip r:embed="rId2"/>
          <a:stretch>
            <a:fillRect/>
          </a:stretch>
        </p:blipFill>
        <p:spPr>
          <a:xfrm>
            <a:off x="1005291" y="1135107"/>
            <a:ext cx="9461324" cy="5429920"/>
          </a:xfrm>
          <a:prstGeom prst="rect">
            <a:avLst/>
          </a:prstGeom>
        </p:spPr>
      </p:pic>
      <p:pic>
        <p:nvPicPr>
          <p:cNvPr id="5" name="Picture 4">
            <a:extLst>
              <a:ext uri="{FF2B5EF4-FFF2-40B4-BE49-F238E27FC236}">
                <a16:creationId xmlns:a16="http://schemas.microsoft.com/office/drawing/2014/main" id="{EB679D66-9432-6709-CBCB-0DA14D1F0398}"/>
              </a:ext>
            </a:extLst>
          </p:cNvPr>
          <p:cNvPicPr>
            <a:picLocks noChangeAspect="1"/>
          </p:cNvPicPr>
          <p:nvPr/>
        </p:nvPicPr>
        <p:blipFill>
          <a:blip r:embed="rId3"/>
          <a:stretch>
            <a:fillRect/>
          </a:stretch>
        </p:blipFill>
        <p:spPr>
          <a:xfrm>
            <a:off x="9011069" y="1135107"/>
            <a:ext cx="1455546" cy="731583"/>
          </a:xfrm>
          <a:prstGeom prst="rect">
            <a:avLst/>
          </a:prstGeom>
        </p:spPr>
      </p:pic>
    </p:spTree>
    <p:extLst>
      <p:ext uri="{BB962C8B-B14F-4D97-AF65-F5344CB8AC3E}">
        <p14:creationId xmlns:p14="http://schemas.microsoft.com/office/powerpoint/2010/main" val="3670025201"/>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4" name="Picture 3">
            <a:extLst>
              <a:ext uri="{FF2B5EF4-FFF2-40B4-BE49-F238E27FC236}">
                <a16:creationId xmlns:a16="http://schemas.microsoft.com/office/drawing/2014/main" id="{8FEDEFB7-19B0-FFAE-0EF1-DAE3509C5FF0}"/>
              </a:ext>
            </a:extLst>
          </p:cNvPr>
          <p:cNvPicPr>
            <a:picLocks noChangeAspect="1"/>
          </p:cNvPicPr>
          <p:nvPr/>
        </p:nvPicPr>
        <p:blipFill>
          <a:blip r:embed="rId2"/>
          <a:stretch>
            <a:fillRect/>
          </a:stretch>
        </p:blipFill>
        <p:spPr>
          <a:xfrm>
            <a:off x="522138" y="1388856"/>
            <a:ext cx="10815078" cy="4611893"/>
          </a:xfrm>
          <a:prstGeom prst="rect">
            <a:avLst/>
          </a:prstGeom>
        </p:spPr>
      </p:pic>
    </p:spTree>
    <p:extLst>
      <p:ext uri="{BB962C8B-B14F-4D97-AF65-F5344CB8AC3E}">
        <p14:creationId xmlns:p14="http://schemas.microsoft.com/office/powerpoint/2010/main" val="215841349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Number of Option Services</a:t>
            </a:r>
          </a:p>
        </p:txBody>
      </p:sp>
      <p:pic>
        <p:nvPicPr>
          <p:cNvPr id="4" name="Picture 3">
            <a:extLst>
              <a:ext uri="{FF2B5EF4-FFF2-40B4-BE49-F238E27FC236}">
                <a16:creationId xmlns:a16="http://schemas.microsoft.com/office/drawing/2014/main" id="{E82A6B3A-8001-437C-B478-5C6C3A0B7FC4}"/>
              </a:ext>
            </a:extLst>
          </p:cNvPr>
          <p:cNvPicPr>
            <a:picLocks noChangeAspect="1"/>
          </p:cNvPicPr>
          <p:nvPr/>
        </p:nvPicPr>
        <p:blipFill>
          <a:blip r:embed="rId2"/>
          <a:stretch>
            <a:fillRect/>
          </a:stretch>
        </p:blipFill>
        <p:spPr>
          <a:xfrm>
            <a:off x="300703" y="1246903"/>
            <a:ext cx="11737739" cy="5396267"/>
          </a:xfrm>
          <a:prstGeom prst="rect">
            <a:avLst/>
          </a:prstGeom>
        </p:spPr>
      </p:pic>
      <p:pic>
        <p:nvPicPr>
          <p:cNvPr id="6" name="Picture 5">
            <a:extLst>
              <a:ext uri="{FF2B5EF4-FFF2-40B4-BE49-F238E27FC236}">
                <a16:creationId xmlns:a16="http://schemas.microsoft.com/office/drawing/2014/main" id="{C3A818DE-5ABE-12AD-DA71-EE9A8741819E}"/>
              </a:ext>
            </a:extLst>
          </p:cNvPr>
          <p:cNvPicPr>
            <a:picLocks noChangeAspect="1"/>
          </p:cNvPicPr>
          <p:nvPr/>
        </p:nvPicPr>
        <p:blipFill>
          <a:blip r:embed="rId3"/>
          <a:stretch>
            <a:fillRect/>
          </a:stretch>
        </p:blipFill>
        <p:spPr>
          <a:xfrm>
            <a:off x="675428" y="2326501"/>
            <a:ext cx="5749245" cy="2850302"/>
          </a:xfrm>
          <a:prstGeom prst="rect">
            <a:avLst/>
          </a:prstGeom>
        </p:spPr>
      </p:pic>
      <p:sp>
        <p:nvSpPr>
          <p:cNvPr id="8" name="TextBox 7">
            <a:extLst>
              <a:ext uri="{FF2B5EF4-FFF2-40B4-BE49-F238E27FC236}">
                <a16:creationId xmlns:a16="http://schemas.microsoft.com/office/drawing/2014/main" id="{8135F016-674D-88E0-7968-AE6E6955458F}"/>
              </a:ext>
            </a:extLst>
          </p:cNvPr>
          <p:cNvSpPr txBox="1"/>
          <p:nvPr/>
        </p:nvSpPr>
        <p:spPr>
          <a:xfrm>
            <a:off x="7316493" y="4204833"/>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Kể từ nhóm người đăng kí từ 3 dịch vụ trở lên,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ở lại với công ty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F06B9C-C16D-4E60-8F0C-B7B9855370F6}"/>
              </a:ext>
            </a:extLst>
          </p:cNvPr>
          <p:cNvSpPr txBox="1"/>
          <p:nvPr/>
        </p:nvSpPr>
        <p:spPr>
          <a:xfrm>
            <a:off x="7316493" y="1910260"/>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Đối với nhóm người đăng kí từ 3-7 dịch vụ,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rời bỏ dịch vụ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286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barn(inVertical)">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80898" y="2418018"/>
            <a:ext cx="6504068"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Appedix – Tổng kết</a:t>
            </a:r>
            <a:endParaRPr lang="en-US" sz="5000" dirty="0">
              <a:solidFill>
                <a:schemeClr val="bg1"/>
              </a:solidFill>
            </a:endParaRPr>
          </a:p>
        </p:txBody>
      </p:sp>
    </p:spTree>
    <p:extLst>
      <p:ext uri="{BB962C8B-B14F-4D97-AF65-F5344CB8AC3E}">
        <p14:creationId xmlns:p14="http://schemas.microsoft.com/office/powerpoint/2010/main" val="86746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pic>
        <p:nvPicPr>
          <p:cNvPr id="4" name="Picture 3">
            <a:extLst>
              <a:ext uri="{FF2B5EF4-FFF2-40B4-BE49-F238E27FC236}">
                <a16:creationId xmlns:a16="http://schemas.microsoft.com/office/drawing/2014/main" id="{E72D85F4-431C-C553-167B-20FA6077FF55}"/>
              </a:ext>
            </a:extLst>
          </p:cNvPr>
          <p:cNvPicPr>
            <a:picLocks noChangeAspect="1"/>
          </p:cNvPicPr>
          <p:nvPr/>
        </p:nvPicPr>
        <p:blipFill>
          <a:blip r:embed="rId3"/>
          <a:stretch>
            <a:fillRect/>
          </a:stretch>
        </p:blipFill>
        <p:spPr>
          <a:xfrm>
            <a:off x="625336" y="1127231"/>
            <a:ext cx="6331975" cy="4781863"/>
          </a:xfrm>
          <a:prstGeom prst="rect">
            <a:avLst/>
          </a:prstGeom>
        </p:spPr>
      </p:pic>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Cung cấp doanh thu cho công ty khá tốt </a:t>
            </a:r>
          </a:p>
          <a:p>
            <a:pPr marL="285750" indent="-285750">
              <a:buFontTx/>
              <a:buChar char="-"/>
            </a:pPr>
            <a:r>
              <a:rPr lang="en-US">
                <a:latin typeface="Times New Roman" panose="02020603050405020304" pitchFamily="18" charset="0"/>
                <a:cs typeface="Times New Roman" panose="02020603050405020304" pitchFamily="18" charset="0"/>
              </a:rPr>
              <a:t>Tỉ lệ rời đi của nhóm khách hàng này lại khá cao</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915990" y="5953406"/>
            <a:ext cx="2009694"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SeniorCitizen</a:t>
            </a:r>
          </a:p>
        </p:txBody>
      </p:sp>
    </p:spTree>
    <p:extLst>
      <p:ext uri="{BB962C8B-B14F-4D97-AF65-F5344CB8AC3E}">
        <p14:creationId xmlns:p14="http://schemas.microsoft.com/office/powerpoint/2010/main" val="1932258321"/>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Là miếng mồi béo bở cho công ty</a:t>
            </a:r>
          </a:p>
          <a:p>
            <a:pPr marL="285750" indent="-285750">
              <a:buFontTx/>
              <a:buChar char="-"/>
            </a:pPr>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Tỉ lệ rời đi giảm mạnh khi đi chung với nhau hoặc khi đăng kí càng lâu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quảng bá dịch vụ đến với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299309" y="5085635"/>
            <a:ext cx="4658002"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Partner &amp; Dependents</a:t>
            </a:r>
          </a:p>
        </p:txBody>
      </p:sp>
      <p:pic>
        <p:nvPicPr>
          <p:cNvPr id="7" name="Picture 6">
            <a:extLst>
              <a:ext uri="{FF2B5EF4-FFF2-40B4-BE49-F238E27FC236}">
                <a16:creationId xmlns:a16="http://schemas.microsoft.com/office/drawing/2014/main" id="{79204549-DF00-85F5-6775-E38D5E61848A}"/>
              </a:ext>
            </a:extLst>
          </p:cNvPr>
          <p:cNvPicPr>
            <a:picLocks noChangeAspect="1"/>
          </p:cNvPicPr>
          <p:nvPr/>
        </p:nvPicPr>
        <p:blipFill>
          <a:blip r:embed="rId3"/>
          <a:stretch>
            <a:fillRect/>
          </a:stretch>
        </p:blipFill>
        <p:spPr>
          <a:xfrm>
            <a:off x="530677" y="2077900"/>
            <a:ext cx="5674828" cy="2290693"/>
          </a:xfrm>
          <a:prstGeom prst="rect">
            <a:avLst/>
          </a:prstGeom>
        </p:spPr>
      </p:pic>
      <p:pic>
        <p:nvPicPr>
          <p:cNvPr id="9" name="Picture 8">
            <a:extLst>
              <a:ext uri="{FF2B5EF4-FFF2-40B4-BE49-F238E27FC236}">
                <a16:creationId xmlns:a16="http://schemas.microsoft.com/office/drawing/2014/main" id="{183B230B-B679-A8C9-F6C7-455237E3B898}"/>
              </a:ext>
            </a:extLst>
          </p:cNvPr>
          <p:cNvPicPr>
            <a:picLocks noChangeAspect="1"/>
          </p:cNvPicPr>
          <p:nvPr/>
        </p:nvPicPr>
        <p:blipFill>
          <a:blip r:embed="rId4"/>
          <a:stretch>
            <a:fillRect/>
          </a:stretch>
        </p:blipFill>
        <p:spPr>
          <a:xfrm>
            <a:off x="3324895" y="1597798"/>
            <a:ext cx="2880610" cy="480102"/>
          </a:xfrm>
          <a:prstGeom prst="rect">
            <a:avLst/>
          </a:prstGeom>
        </p:spPr>
      </p:pic>
    </p:spTree>
    <p:extLst>
      <p:ext uri="{BB962C8B-B14F-4D97-AF65-F5344CB8AC3E}">
        <p14:creationId xmlns:p14="http://schemas.microsoft.com/office/powerpoint/2010/main" val="2075454279"/>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Có sự chênh lệch lớn ở mốc thời gian 24 tháng đăng kí dịch vụ</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đăng kí dưới 2 năm (đặc biệt là nhóm khách hàng mới)</a:t>
            </a:r>
          </a:p>
        </p:txBody>
      </p:sp>
      <p:sp>
        <p:nvSpPr>
          <p:cNvPr id="8" name="TextBox 7">
            <a:extLst>
              <a:ext uri="{FF2B5EF4-FFF2-40B4-BE49-F238E27FC236}">
                <a16:creationId xmlns:a16="http://schemas.microsoft.com/office/drawing/2014/main" id="{5560DFD6-4CF3-07DD-D0EE-45B6C60DB35A}"/>
              </a:ext>
            </a:extLst>
          </p:cNvPr>
          <p:cNvSpPr txBox="1"/>
          <p:nvPr/>
        </p:nvSpPr>
        <p:spPr>
          <a:xfrm>
            <a:off x="2930899" y="5870640"/>
            <a:ext cx="138417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Tenure</a:t>
            </a:r>
          </a:p>
        </p:txBody>
      </p:sp>
      <p:pic>
        <p:nvPicPr>
          <p:cNvPr id="4" name="Picture 3" descr="Chart, histogram&#10;&#10;Description automatically generated">
            <a:extLst>
              <a:ext uri="{FF2B5EF4-FFF2-40B4-BE49-F238E27FC236}">
                <a16:creationId xmlns:a16="http://schemas.microsoft.com/office/drawing/2014/main" id="{A18BD081-8BC8-4913-A02C-BA59D2908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0" y="1918039"/>
            <a:ext cx="6484020" cy="3485071"/>
          </a:xfrm>
          <a:prstGeom prst="rect">
            <a:avLst/>
          </a:prstGeom>
        </p:spPr>
      </p:pic>
    </p:spTree>
    <p:extLst>
      <p:ext uri="{BB962C8B-B14F-4D97-AF65-F5344CB8AC3E}">
        <p14:creationId xmlns:p14="http://schemas.microsoft.com/office/powerpoint/2010/main" val="1123417755"/>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Những gói dịch vụ đang thật sự rất tốt vì nó giúp giữ chân khách hàng cũng như cung cấp lợi nhuận tốt hơn cho công 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đẩy mạnh quảng bá lợi ích/tầm quan trọng của những gói dịch vụ này đến đông đảo khách hàng</a:t>
            </a:r>
          </a:p>
        </p:txBody>
      </p:sp>
      <p:sp>
        <p:nvSpPr>
          <p:cNvPr id="8" name="TextBox 7">
            <a:extLst>
              <a:ext uri="{FF2B5EF4-FFF2-40B4-BE49-F238E27FC236}">
                <a16:creationId xmlns:a16="http://schemas.microsoft.com/office/drawing/2014/main" id="{5560DFD6-4CF3-07DD-D0EE-45B6C60DB35A}"/>
              </a:ext>
            </a:extLst>
          </p:cNvPr>
          <p:cNvSpPr txBox="1"/>
          <p:nvPr/>
        </p:nvSpPr>
        <p:spPr>
          <a:xfrm>
            <a:off x="0" y="5630527"/>
            <a:ext cx="8736435"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OnlineSecurity – OnlineBackup – DeviceProtection - TechSupport</a:t>
            </a:r>
          </a:p>
        </p:txBody>
      </p:sp>
      <p:pic>
        <p:nvPicPr>
          <p:cNvPr id="4" name="Picture 3">
            <a:extLst>
              <a:ext uri="{FF2B5EF4-FFF2-40B4-BE49-F238E27FC236}">
                <a16:creationId xmlns:a16="http://schemas.microsoft.com/office/drawing/2014/main" id="{0B7B3034-1682-DE88-1198-876B2ACBC3D5}"/>
              </a:ext>
            </a:extLst>
          </p:cNvPr>
          <p:cNvPicPr>
            <a:picLocks noChangeAspect="1"/>
          </p:cNvPicPr>
          <p:nvPr/>
        </p:nvPicPr>
        <p:blipFill>
          <a:blip r:embed="rId3"/>
          <a:stretch>
            <a:fillRect/>
          </a:stretch>
        </p:blipFill>
        <p:spPr>
          <a:xfrm>
            <a:off x="450565" y="1613957"/>
            <a:ext cx="5949228" cy="3046711"/>
          </a:xfrm>
          <a:prstGeom prst="rect">
            <a:avLst/>
          </a:prstGeom>
        </p:spPr>
      </p:pic>
    </p:spTree>
    <p:extLst>
      <p:ext uri="{BB962C8B-B14F-4D97-AF65-F5344CB8AC3E}">
        <p14:creationId xmlns:p14="http://schemas.microsoft.com/office/powerpoint/2010/main" val="299810396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0F3172-6B73-7EE6-161A-3066ADD8FAE0}"/>
              </a:ext>
            </a:extLst>
          </p:cNvPr>
          <p:cNvPicPr>
            <a:picLocks noChangeAspect="1"/>
          </p:cNvPicPr>
          <p:nvPr/>
        </p:nvPicPr>
        <p:blipFill>
          <a:blip r:embed="rId2"/>
          <a:stretch>
            <a:fillRect/>
          </a:stretch>
        </p:blipFill>
        <p:spPr>
          <a:xfrm>
            <a:off x="873888" y="3192898"/>
            <a:ext cx="4580017" cy="28044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Hai gói dịch này đang thật sự không hấp dẫn vì người dùng có xu hướng rời đi khá cao</a:t>
            </a:r>
          </a:p>
          <a:p>
            <a:pPr marL="285750" indent="-285750">
              <a:buFontTx/>
              <a:buChar char="-"/>
            </a:pPr>
            <a:r>
              <a:rPr lang="en-US">
                <a:latin typeface="Times New Roman" panose="02020603050405020304" pitchFamily="18" charset="0"/>
                <a:cs typeface="Times New Roman" panose="02020603050405020304" pitchFamily="18" charset="0"/>
              </a:rPr>
              <a:t>Người dùng có xu hướng đăng kí hai gói dịch vụ này chung với nhau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của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104182" y="6167735"/>
            <a:ext cx="445123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StreamingTV - StreamingMovies</a:t>
            </a:r>
          </a:p>
        </p:txBody>
      </p:sp>
      <p:pic>
        <p:nvPicPr>
          <p:cNvPr id="7" name="Picture 6">
            <a:extLst>
              <a:ext uri="{FF2B5EF4-FFF2-40B4-BE49-F238E27FC236}">
                <a16:creationId xmlns:a16="http://schemas.microsoft.com/office/drawing/2014/main" id="{C0F58DCB-622B-C27A-6C0F-E0A68DDAFBC0}"/>
              </a:ext>
            </a:extLst>
          </p:cNvPr>
          <p:cNvPicPr>
            <a:picLocks noChangeAspect="1"/>
          </p:cNvPicPr>
          <p:nvPr/>
        </p:nvPicPr>
        <p:blipFill>
          <a:blip r:embed="rId4"/>
          <a:stretch>
            <a:fillRect/>
          </a:stretch>
        </p:blipFill>
        <p:spPr>
          <a:xfrm>
            <a:off x="873888" y="624928"/>
            <a:ext cx="4595258" cy="2766300"/>
          </a:xfrm>
          <a:prstGeom prst="rect">
            <a:avLst/>
          </a:prstGeom>
        </p:spPr>
      </p:pic>
    </p:spTree>
    <p:extLst>
      <p:ext uri="{BB962C8B-B14F-4D97-AF65-F5344CB8AC3E}">
        <p14:creationId xmlns:p14="http://schemas.microsoft.com/office/powerpoint/2010/main" val="181448156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8D819E-E73C-E221-8026-DD7F1A6126F1}"/>
              </a:ext>
            </a:extLst>
          </p:cNvPr>
          <p:cNvPicPr>
            <a:picLocks noChangeAspect="1"/>
          </p:cNvPicPr>
          <p:nvPr/>
        </p:nvPicPr>
        <p:blipFill>
          <a:blip r:embed="rId2"/>
          <a:stretch>
            <a:fillRect/>
          </a:stretch>
        </p:blipFill>
        <p:spPr>
          <a:xfrm>
            <a:off x="992895" y="1098783"/>
            <a:ext cx="4302743" cy="3154810"/>
          </a:xfrm>
          <a:prstGeom prst="rect">
            <a:avLst/>
          </a:prstGeom>
        </p:spPr>
      </p:pic>
      <p:pic>
        <p:nvPicPr>
          <p:cNvPr id="13" name="Picture 12">
            <a:extLst>
              <a:ext uri="{FF2B5EF4-FFF2-40B4-BE49-F238E27FC236}">
                <a16:creationId xmlns:a16="http://schemas.microsoft.com/office/drawing/2014/main" id="{2264A362-B638-BD73-580E-7D26191AA105}"/>
              </a:ext>
            </a:extLst>
          </p:cNvPr>
          <p:cNvPicPr>
            <a:picLocks noChangeAspect="1"/>
          </p:cNvPicPr>
          <p:nvPr/>
        </p:nvPicPr>
        <p:blipFill>
          <a:blip r:embed="rId3"/>
          <a:stretch>
            <a:fillRect/>
          </a:stretch>
        </p:blipFill>
        <p:spPr>
          <a:xfrm>
            <a:off x="342234" y="4579142"/>
            <a:ext cx="6840762" cy="778006"/>
          </a:xfrm>
          <a:prstGeom prst="rect">
            <a:avLst/>
          </a:prstGeom>
        </p:spPr>
      </p:pic>
      <p:pic>
        <p:nvPicPr>
          <p:cNvPr id="24" name="Picture 23">
            <a:extLst>
              <a:ext uri="{FF2B5EF4-FFF2-40B4-BE49-F238E27FC236}">
                <a16:creationId xmlns:a16="http://schemas.microsoft.com/office/drawing/2014/main" id="{AE183705-8169-7F43-EFC3-15BB6F734B87}"/>
              </a:ext>
            </a:extLst>
          </p:cNvPr>
          <p:cNvPicPr>
            <a:picLocks noChangeAspect="1"/>
          </p:cNvPicPr>
          <p:nvPr/>
        </p:nvPicPr>
        <p:blipFill>
          <a:blip r:embed="rId4"/>
          <a:stretch>
            <a:fillRect/>
          </a:stretch>
        </p:blipFill>
        <p:spPr>
          <a:xfrm>
            <a:off x="7280744" y="350930"/>
            <a:ext cx="2532727" cy="6224850"/>
          </a:xfrm>
          <a:prstGeom prst="rect">
            <a:avLst/>
          </a:prstGeom>
        </p:spPr>
      </p:pic>
      <p:sp>
        <p:nvSpPr>
          <p:cNvPr id="26" name="Rectangle 25">
            <a:extLst>
              <a:ext uri="{FF2B5EF4-FFF2-40B4-BE49-F238E27FC236}">
                <a16:creationId xmlns:a16="http://schemas.microsoft.com/office/drawing/2014/main" id="{B319A846-D755-C15E-1B82-6B0154A2F2DE}"/>
              </a:ext>
            </a:extLst>
          </p:cNvPr>
          <p:cNvSpPr/>
          <p:nvPr/>
        </p:nvSpPr>
        <p:spPr>
          <a:xfrm>
            <a:off x="8213271" y="2808514"/>
            <a:ext cx="1526722" cy="14450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4">
            <a:extLst>
              <a:ext uri="{FF2B5EF4-FFF2-40B4-BE49-F238E27FC236}">
                <a16:creationId xmlns:a16="http://schemas.microsoft.com/office/drawing/2014/main" id="{C271CAF4-827D-D36E-CBFD-F775EB026F21}"/>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4. Trực quan hóa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9CA0C0C-6F81-2EE0-F0D6-F8660B314935}"/>
              </a:ext>
            </a:extLst>
          </p:cNvPr>
          <p:cNvSpPr txBox="1"/>
          <p:nvPr/>
        </p:nvSpPr>
        <p:spPr>
          <a:xfrm>
            <a:off x="540649" y="5574551"/>
            <a:ext cx="6443932"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Điều đáng chú ý là những khách hàng có xu hướng rời bỏ dịch vụ lại cung cấp doanh thu tháng cho công ty cao hơn những khách hàng ở lại. Điều này cần được làm rõ hơn</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699182" y="2922258"/>
            <a:ext cx="3972358"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Gói Contract thời lượng 2 năm có chất lượng thật sự ấn tượng</a:t>
            </a:r>
          </a:p>
          <a:p>
            <a:pPr marL="285750" indent="-285750">
              <a:buFontTx/>
              <a:buChar char="-"/>
            </a:pPr>
            <a:r>
              <a:rPr lang="en-US">
                <a:latin typeface="Times New Roman" panose="02020603050405020304" pitchFamily="18" charset="0"/>
                <a:cs typeface="Times New Roman" panose="02020603050405020304" pitchFamily="18" charset="0"/>
              </a:rPr>
              <a:t>Phương thức Electronic check của gói PaymentMethod đang không mang lại chất lượng như kì vọng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cũng như quảng bá rộng rãi đến người dùng đối với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847314" y="5507581"/>
            <a:ext cx="4071667"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PaymentMethod - Contract</a:t>
            </a:r>
          </a:p>
        </p:txBody>
      </p:sp>
      <p:pic>
        <p:nvPicPr>
          <p:cNvPr id="4" name="Picture 3" descr="Chart, scatter chart&#10;&#10;Description automatically generated">
            <a:extLst>
              <a:ext uri="{FF2B5EF4-FFF2-40B4-BE49-F238E27FC236}">
                <a16:creationId xmlns:a16="http://schemas.microsoft.com/office/drawing/2014/main" id="{A6E437C9-50F0-282A-8F15-59BC8694CF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660" y="1583644"/>
            <a:ext cx="7334976" cy="3376543"/>
          </a:xfrm>
          <a:prstGeom prst="rect">
            <a:avLst/>
          </a:prstGeom>
        </p:spPr>
      </p:pic>
    </p:spTree>
    <p:extLst>
      <p:ext uri="{BB962C8B-B14F-4D97-AF65-F5344CB8AC3E}">
        <p14:creationId xmlns:p14="http://schemas.microsoft.com/office/powerpoint/2010/main" val="319946997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Tenure</a:t>
            </a:r>
          </a:p>
        </p:txBody>
      </p:sp>
      <p:sp>
        <p:nvSpPr>
          <p:cNvPr id="5" name="TextBox 4">
            <a:extLst>
              <a:ext uri="{FF2B5EF4-FFF2-40B4-BE49-F238E27FC236}">
                <a16:creationId xmlns:a16="http://schemas.microsoft.com/office/drawing/2014/main" id="{09D38B4C-459A-C58A-173C-8B94FC51D771}"/>
              </a:ext>
            </a:extLst>
          </p:cNvPr>
          <p:cNvSpPr txBox="1"/>
          <p:nvPr/>
        </p:nvSpPr>
        <p:spPr>
          <a:xfrm>
            <a:off x="7832784" y="2228671"/>
            <a:ext cx="2881224" cy="120032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Có thể thấy được sự chênh lệch tỉ lệ rời bỏ dịch vụ giữa 2 nhóm khách hàng: trước 24 tháng và sau 24 tháng</a:t>
            </a:r>
            <a:endParaRPr lang="en-US">
              <a:solidFill>
                <a:srgbClr val="FF0000"/>
              </a:solidFill>
              <a:latin typeface="Times New Roman" panose="02020603050405020304" pitchFamily="18" charset="0"/>
              <a:cs typeface="Times New Roman" panose="02020603050405020304" pitchFamily="18" charset="0"/>
            </a:endParaRPr>
          </a:p>
        </p:txBody>
      </p:sp>
      <p:pic>
        <p:nvPicPr>
          <p:cNvPr id="6" name="Picture 5" descr="Chart, histogram&#10;&#10;Description automatically generated">
            <a:extLst>
              <a:ext uri="{FF2B5EF4-FFF2-40B4-BE49-F238E27FC236}">
                <a16:creationId xmlns:a16="http://schemas.microsoft.com/office/drawing/2014/main" id="{37292A16-E7E2-CD2B-A80C-B32D777A9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20" y="1830219"/>
            <a:ext cx="7235710" cy="3889094"/>
          </a:xfrm>
          <a:prstGeom prst="rect">
            <a:avLst/>
          </a:prstGeom>
        </p:spPr>
      </p:pic>
      <p:sp>
        <p:nvSpPr>
          <p:cNvPr id="7" name="TextBox 6">
            <a:extLst>
              <a:ext uri="{FF2B5EF4-FFF2-40B4-BE49-F238E27FC236}">
                <a16:creationId xmlns:a16="http://schemas.microsoft.com/office/drawing/2014/main" id="{A52B0EEA-10CD-84C7-068A-30A05DC41CD3}"/>
              </a:ext>
            </a:extLst>
          </p:cNvPr>
          <p:cNvSpPr txBox="1"/>
          <p:nvPr/>
        </p:nvSpPr>
        <p:spPr>
          <a:xfrm>
            <a:off x="7832784" y="4139666"/>
            <a:ext cx="309688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Tỉ lệ rời bỏ dịch vụ của nhóm khách hàng mới là rất cao</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022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PaperlessBilling</a:t>
            </a:r>
          </a:p>
        </p:txBody>
      </p:sp>
      <p:pic>
        <p:nvPicPr>
          <p:cNvPr id="3" name="Picture 2">
            <a:extLst>
              <a:ext uri="{FF2B5EF4-FFF2-40B4-BE49-F238E27FC236}">
                <a16:creationId xmlns:a16="http://schemas.microsoft.com/office/drawing/2014/main" id="{7DA84BF3-804C-C7B4-F01F-688C70DE6C5D}"/>
              </a:ext>
            </a:extLst>
          </p:cNvPr>
          <p:cNvPicPr>
            <a:picLocks noChangeAspect="1"/>
          </p:cNvPicPr>
          <p:nvPr/>
        </p:nvPicPr>
        <p:blipFill>
          <a:blip r:embed="rId2"/>
          <a:stretch>
            <a:fillRect/>
          </a:stretch>
        </p:blipFill>
        <p:spPr>
          <a:xfrm>
            <a:off x="573167" y="1495299"/>
            <a:ext cx="6262007" cy="4748532"/>
          </a:xfrm>
          <a:prstGeom prst="rect">
            <a:avLst/>
          </a:prstGeom>
        </p:spPr>
      </p:pic>
      <p:pic>
        <p:nvPicPr>
          <p:cNvPr id="7" name="Picture 6">
            <a:extLst>
              <a:ext uri="{FF2B5EF4-FFF2-40B4-BE49-F238E27FC236}">
                <a16:creationId xmlns:a16="http://schemas.microsoft.com/office/drawing/2014/main" id="{F16EF4F9-12B0-5CF3-A681-CFB3815C080E}"/>
              </a:ext>
            </a:extLst>
          </p:cNvPr>
          <p:cNvPicPr>
            <a:picLocks noChangeAspect="1"/>
          </p:cNvPicPr>
          <p:nvPr/>
        </p:nvPicPr>
        <p:blipFill>
          <a:blip r:embed="rId3"/>
          <a:stretch>
            <a:fillRect/>
          </a:stretch>
        </p:blipFill>
        <p:spPr>
          <a:xfrm>
            <a:off x="6171326" y="201022"/>
            <a:ext cx="3975944" cy="1294277"/>
          </a:xfrm>
          <a:prstGeom prst="rect">
            <a:avLst/>
          </a:prstGeom>
        </p:spPr>
      </p:pic>
      <p:sp>
        <p:nvSpPr>
          <p:cNvPr id="8" name="TextBox 7">
            <a:extLst>
              <a:ext uri="{FF2B5EF4-FFF2-40B4-BE49-F238E27FC236}">
                <a16:creationId xmlns:a16="http://schemas.microsoft.com/office/drawing/2014/main" id="{0BBC3E78-4F13-E369-E265-635B5F7AC53F}"/>
              </a:ext>
            </a:extLst>
          </p:cNvPr>
          <p:cNvSpPr txBox="1"/>
          <p:nvPr/>
        </p:nvSpPr>
        <p:spPr>
          <a:xfrm>
            <a:off x="7143614" y="2921168"/>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Gói dịch vụ </a:t>
            </a:r>
            <a:r>
              <a:rPr lang="en-US" sz="2000">
                <a:solidFill>
                  <a:schemeClr val="accent1"/>
                </a:solidFill>
                <a:latin typeface="Times New Roman" panose="02020603050405020304" pitchFamily="18" charset="0"/>
                <a:cs typeface="Times New Roman" panose="02020603050405020304" pitchFamily="18" charset="0"/>
              </a:rPr>
              <a:t>PaperlessBilling</a:t>
            </a:r>
            <a:r>
              <a:rPr lang="en-US" sz="2000">
                <a:latin typeface="Times New Roman" panose="02020603050405020304" pitchFamily="18" charset="0"/>
                <a:cs typeface="Times New Roman" panose="02020603050405020304" pitchFamily="18" charset="0"/>
              </a:rPr>
              <a:t> đang không thực sự mang lại hiệu quả như doanh nghiệp mong muốn</a:t>
            </a:r>
          </a:p>
        </p:txBody>
      </p:sp>
    </p:spTree>
    <p:extLst>
      <p:ext uri="{BB962C8B-B14F-4D97-AF65-F5344CB8AC3E}">
        <p14:creationId xmlns:p14="http://schemas.microsoft.com/office/powerpoint/2010/main" val="33413480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3" name="Picture 2">
            <a:extLst>
              <a:ext uri="{FF2B5EF4-FFF2-40B4-BE49-F238E27FC236}">
                <a16:creationId xmlns:a16="http://schemas.microsoft.com/office/drawing/2014/main" id="{A6E11BED-5782-FE18-8739-D54FC2E9397C}"/>
              </a:ext>
            </a:extLst>
          </p:cNvPr>
          <p:cNvPicPr>
            <a:picLocks noChangeAspect="1"/>
          </p:cNvPicPr>
          <p:nvPr/>
        </p:nvPicPr>
        <p:blipFill>
          <a:blip r:embed="rId2"/>
          <a:stretch>
            <a:fillRect/>
          </a:stretch>
        </p:blipFill>
        <p:spPr>
          <a:xfrm>
            <a:off x="457199" y="1356517"/>
            <a:ext cx="11084032" cy="3608754"/>
          </a:xfrm>
          <a:prstGeom prst="rect">
            <a:avLst/>
          </a:prstGeom>
        </p:spPr>
      </p:pic>
      <p:sp>
        <p:nvSpPr>
          <p:cNvPr id="4" name="TextBox 3">
            <a:extLst>
              <a:ext uri="{FF2B5EF4-FFF2-40B4-BE49-F238E27FC236}">
                <a16:creationId xmlns:a16="http://schemas.microsoft.com/office/drawing/2014/main" id="{8B0735E2-6517-F673-97AC-EB13E2EB6ABC}"/>
              </a:ext>
            </a:extLst>
          </p:cNvPr>
          <p:cNvSpPr txBox="1"/>
          <p:nvPr/>
        </p:nvSpPr>
        <p:spPr>
          <a:xfrm>
            <a:off x="1014126" y="5328799"/>
            <a:ext cx="6646131"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Dựa vào biểu đồ, chúng ta có thể thấy được những khách hàng chi nhiều tiền cho dịch vụ có xu hướng rời đi</a:t>
            </a:r>
            <a:endParaRPr lang="en-US" sz="20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269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10836</TotalTime>
  <Words>2399</Words>
  <Application>Microsoft Office PowerPoint</Application>
  <PresentationFormat>Widescreen</PresentationFormat>
  <Paragraphs>249</Paragraphs>
  <Slides>60</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Lato</vt:lpstr>
      <vt:lpstr>Lato Black</vt:lpstr>
      <vt:lpstr>Montserrat</vt:lpstr>
      <vt:lpstr>Open Sans</vt:lpstr>
      <vt:lpstr>Open Sans Light</vt:lpstr>
      <vt:lpstr>Open Sans Semibold</vt:lpstr>
      <vt:lpstr>Times New Roman</vt:lpstr>
      <vt:lpstr>Office Theme</vt:lpstr>
      <vt:lpstr>PHÂN TÍCH VÀ DỰ ĐOÁN KHẢ NĂNG RỜI BỎ DỊCH VỤ VIỄN THÔNG CỦA KHÁCH HÀNG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Cuong Le Phuoc</cp:lastModifiedBy>
  <cp:revision>1120</cp:revision>
  <dcterms:created xsi:type="dcterms:W3CDTF">2015-02-03T13:50:57Z</dcterms:created>
  <dcterms:modified xsi:type="dcterms:W3CDTF">2022-06-24T05:49:12Z</dcterms:modified>
</cp:coreProperties>
</file>